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83DD2-5594-4051-B344-6B6819318B41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9CC2-9CBA-40C9-91F3-80DE55007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457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83DD2-5594-4051-B344-6B6819318B41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9CC2-9CBA-40C9-91F3-80DE55007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9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83DD2-5594-4051-B344-6B6819318B41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9CC2-9CBA-40C9-91F3-80DE55007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738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83DD2-5594-4051-B344-6B6819318B41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9CC2-9CBA-40C9-91F3-80DE55007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59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83DD2-5594-4051-B344-6B6819318B41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9CC2-9CBA-40C9-91F3-80DE55007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290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83DD2-5594-4051-B344-6B6819318B41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9CC2-9CBA-40C9-91F3-80DE55007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506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83DD2-5594-4051-B344-6B6819318B41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9CC2-9CBA-40C9-91F3-80DE55007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815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83DD2-5594-4051-B344-6B6819318B41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9CC2-9CBA-40C9-91F3-80DE55007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952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83DD2-5594-4051-B344-6B6819318B41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9CC2-9CBA-40C9-91F3-80DE55007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062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83DD2-5594-4051-B344-6B6819318B41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9CC2-9CBA-40C9-91F3-80DE55007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932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83DD2-5594-4051-B344-6B6819318B41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9CC2-9CBA-40C9-91F3-80DE55007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77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rgbClr val="92D050"/>
            </a:gs>
            <a:gs pos="7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83DD2-5594-4051-B344-6B6819318B41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A9CC2-9CBA-40C9-91F3-80DE55007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20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8000">
              <a:srgbClr val="92D050"/>
            </a:gs>
            <a:gs pos="7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817275"/>
            <a:ext cx="10917382" cy="623598"/>
          </a:xfrm>
        </p:spPr>
        <p:txBody>
          <a:bodyPr>
            <a:noAutofit/>
          </a:bodyPr>
          <a:lstStyle/>
          <a:p>
            <a:r>
              <a:rPr lang="uk-UA" b="1" dirty="0" smtClean="0">
                <a:latin typeface="Century Schoolbook" panose="02040604050505020304" pitchFamily="18" charset="0"/>
                <a:cs typeface="Times New Roman" panose="02020603050405020304" pitchFamily="18" charset="0"/>
              </a:rPr>
              <a:t>Відділ освіти </a:t>
            </a:r>
            <a:r>
              <a:rPr lang="uk-UA" b="1" dirty="0" err="1" smtClean="0">
                <a:latin typeface="Century Schoolbook" panose="02040604050505020304" pitchFamily="18" charset="0"/>
                <a:cs typeface="Times New Roman" panose="02020603050405020304" pitchFamily="18" charset="0"/>
              </a:rPr>
              <a:t>Краснокутської</a:t>
            </a:r>
            <a:r>
              <a:rPr lang="uk-UA" b="1" dirty="0" smtClean="0">
                <a:latin typeface="Century Schoolbook" panose="02040604050505020304" pitchFamily="18" charset="0"/>
                <a:cs typeface="Times New Roman" panose="02020603050405020304" pitchFamily="18" charset="0"/>
              </a:rPr>
              <a:t> районної державної адміністрації</a:t>
            </a:r>
            <a:endParaRPr lang="ru-RU" b="1" dirty="0">
              <a:latin typeface="Century Schoolbook" panose="020406040505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53492" y="2064328"/>
            <a:ext cx="86036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sz="3200" b="1" dirty="0">
                <a:solidFill>
                  <a:srgbClr val="7030A0"/>
                </a:solidFill>
                <a:latin typeface="Century Schoolbook" panose="02040604050505020304" pitchFamily="18" charset="0"/>
                <a:ea typeface="Times New Roman" panose="02020603050405020304" pitchFamily="18" charset="0"/>
              </a:rPr>
              <a:t>Про заходи щодо попередження дитячого травматизму та забезпечення санітарно-епідеміологічного благополуччя під  час новорічних та різдвяних свят, </a:t>
            </a:r>
            <a:br>
              <a:rPr lang="uk-UA" sz="3200" b="1" dirty="0">
                <a:solidFill>
                  <a:srgbClr val="7030A0"/>
                </a:solidFill>
                <a:latin typeface="Century Schoolbook" panose="02040604050505020304" pitchFamily="18" charset="0"/>
                <a:ea typeface="Times New Roman" panose="02020603050405020304" pitchFamily="18" charset="0"/>
              </a:rPr>
            </a:br>
            <a:r>
              <a:rPr lang="uk-UA" sz="3200" b="1" dirty="0">
                <a:solidFill>
                  <a:srgbClr val="7030A0"/>
                </a:solidFill>
                <a:latin typeface="Century Schoolbook" panose="02040604050505020304" pitchFamily="18" charset="0"/>
                <a:ea typeface="Times New Roman" panose="02020603050405020304" pitchFamily="18" charset="0"/>
              </a:rPr>
              <a:t>зимових канікул </a:t>
            </a:r>
            <a:endParaRPr lang="ru-RU" sz="3200" dirty="0">
              <a:solidFill>
                <a:srgbClr val="7030A0"/>
              </a:solidFill>
              <a:latin typeface="Century Schoolbook" panose="020406040505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3325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rgbClr val="92D050">
                <a:alpha val="83000"/>
              </a:srgbClr>
            </a:gs>
            <a:gs pos="7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9384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4000" b="1" i="1" dirty="0" smtClean="0">
                <a:solidFill>
                  <a:srgbClr val="7030A0"/>
                </a:solidFill>
                <a:latin typeface="Century Schoolbook" panose="02040604050505020304" pitchFamily="18" charset="0"/>
                <a:cs typeface="Times New Roman" panose="02020603050405020304" pitchFamily="18" charset="0"/>
              </a:rPr>
              <a:t>До </a:t>
            </a:r>
            <a:r>
              <a:rPr lang="uk-UA" sz="4000" b="1" i="1" dirty="0">
                <a:solidFill>
                  <a:srgbClr val="7030A0"/>
                </a:solidFill>
                <a:latin typeface="Century Schoolbook" panose="020406040505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4000" i="1" dirty="0">
                <a:solidFill>
                  <a:srgbClr val="7030A0"/>
                </a:solidFill>
                <a:latin typeface="Century Schoolbook" panose="02040604050505020304" pitchFamily="18" charset="0"/>
                <a:cs typeface="Times New Roman" panose="02020603050405020304" pitchFamily="18" charset="0"/>
              </a:rPr>
              <a:t/>
            </a:r>
            <a:br>
              <a:rPr lang="ru-RU" sz="4000" i="1" dirty="0">
                <a:solidFill>
                  <a:srgbClr val="7030A0"/>
                </a:solidFill>
                <a:latin typeface="Century Schoolbook" panose="02040604050505020304" pitchFamily="18" charset="0"/>
                <a:cs typeface="Times New Roman" panose="02020603050405020304" pitchFamily="18" charset="0"/>
              </a:rPr>
            </a:br>
            <a:endParaRPr lang="ru-RU" sz="4000" i="1" dirty="0">
              <a:solidFill>
                <a:srgbClr val="7030A0"/>
              </a:solidFill>
              <a:latin typeface="Century Schoolbook" panose="020406040505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/>
            <a:r>
              <a:rPr lang="uk-UA" dirty="0">
                <a:latin typeface="Century Schoolbook" panose="02040604050505020304" pitchFamily="18" charset="0"/>
              </a:rPr>
              <a:t>п</a:t>
            </a:r>
            <a:r>
              <a:rPr lang="uk-UA" dirty="0" smtClean="0">
                <a:latin typeface="Century Schoolbook" panose="02040604050505020304" pitchFamily="18" charset="0"/>
              </a:rPr>
              <a:t>осилити особисту </a:t>
            </a:r>
            <a:r>
              <a:rPr lang="uk-UA" dirty="0">
                <a:latin typeface="Century Schoolbook" panose="02040604050505020304" pitchFamily="18" charset="0"/>
              </a:rPr>
              <a:t>персональну відповідальність </a:t>
            </a:r>
            <a:r>
              <a:rPr lang="uk-UA" dirty="0" smtClean="0">
                <a:latin typeface="Century Schoolbook" panose="02040604050505020304" pitchFamily="18" charset="0"/>
              </a:rPr>
              <a:t>керівників закладів освіти </a:t>
            </a:r>
            <a:r>
              <a:rPr lang="uk-UA" dirty="0">
                <a:latin typeface="Century Schoolbook" panose="02040604050505020304" pitchFamily="18" charset="0"/>
              </a:rPr>
              <a:t>за виконання актів Міністерства освіти і науки України щодо охорони життя і здоров’я </a:t>
            </a:r>
            <a:r>
              <a:rPr lang="uk-UA" dirty="0" smtClean="0">
                <a:latin typeface="Century Schoolbook" panose="02040604050505020304" pitchFamily="18" charset="0"/>
              </a:rPr>
              <a:t>здобувачів освіти;</a:t>
            </a:r>
            <a:endParaRPr lang="ru-RU" dirty="0">
              <a:latin typeface="Century Schoolbook" panose="02040604050505020304" pitchFamily="18" charset="0"/>
            </a:endParaRPr>
          </a:p>
          <a:p>
            <a:pPr lvl="0" algn="just"/>
            <a:r>
              <a:rPr lang="uk-UA" dirty="0">
                <a:latin typeface="Century Schoolbook" panose="02040604050505020304" pitchFamily="18" charset="0"/>
              </a:rPr>
              <a:t>неухильне виконання законів України «Про дорожній рух»,  «Про забезпечення санітарного та епідемічного благополуччя населення» у частині проведення відповідної роботи з питань запобігання дитячому травматизму;</a:t>
            </a:r>
            <a:endParaRPr lang="ru-RU" dirty="0">
              <a:latin typeface="Century Schoolbook" panose="02040604050505020304" pitchFamily="18" charset="0"/>
            </a:endParaRPr>
          </a:p>
          <a:p>
            <a:pPr lvl="0" algn="just"/>
            <a:r>
              <a:rPr lang="uk-UA" dirty="0">
                <a:latin typeface="Century Schoolbook" panose="02040604050505020304" pitchFamily="18" charset="0"/>
              </a:rPr>
              <a:t>вжити необхідних заходів щодо організованого та безпечного проведення загальношкільних заходів, екскурсій тощо.</a:t>
            </a:r>
            <a:endParaRPr lang="ru-RU" dirty="0">
              <a:latin typeface="Century Schoolbook" panose="02040604050505020304" pitchFamily="18" charset="0"/>
            </a:endParaRPr>
          </a:p>
          <a:p>
            <a:pPr algn="just"/>
            <a:endParaRPr lang="ru-RU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434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i="1" dirty="0">
                <a:solidFill>
                  <a:srgbClr val="7030A0"/>
                </a:solidFill>
                <a:latin typeface="Century Schoolbook" panose="02040604050505020304" pitchFamily="18" charset="0"/>
              </a:rPr>
              <a:t>До уваги</a:t>
            </a:r>
            <a:r>
              <a:rPr lang="ru-RU" sz="3600" i="1" dirty="0">
                <a:solidFill>
                  <a:srgbClr val="7030A0"/>
                </a:solidFill>
                <a:latin typeface="Century Schoolbook" panose="02040604050505020304" pitchFamily="18" charset="0"/>
              </a:rPr>
              <a:t/>
            </a:r>
            <a:br>
              <a:rPr lang="ru-RU" sz="3600" i="1" dirty="0">
                <a:solidFill>
                  <a:srgbClr val="7030A0"/>
                </a:solidFill>
                <a:latin typeface="Century Schoolbook" panose="02040604050505020304" pitchFamily="18" charset="0"/>
              </a:rPr>
            </a:br>
            <a:endParaRPr lang="ru-RU" sz="3600" i="1" dirty="0">
              <a:solidFill>
                <a:srgbClr val="7030A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2217" y="1825625"/>
            <a:ext cx="10584873" cy="4351338"/>
          </a:xfrm>
        </p:spPr>
        <p:txBody>
          <a:bodyPr/>
          <a:lstStyle/>
          <a:p>
            <a:pPr algn="just"/>
            <a:r>
              <a:rPr lang="uk-UA" dirty="0">
                <a:latin typeface="Century Schoolbook" panose="02040604050505020304" pitchFamily="18" charset="0"/>
              </a:rPr>
              <a:t>При організації екскурсій, подорожей дотримуватися вимог Інструкції щодо організації та проведення екскурсій і подорожей з учнівською та студентською молоддю, затвердженої наказом Міністерства освіти і </a:t>
            </a:r>
            <a:r>
              <a:rPr lang="uk-UA" dirty="0" smtClean="0">
                <a:latin typeface="Century Schoolbook" panose="02040604050505020304" pitchFamily="18" charset="0"/>
              </a:rPr>
              <a:t>науки,  України від</a:t>
            </a:r>
            <a:r>
              <a:rPr lang="en-US" dirty="0" smtClean="0">
                <a:latin typeface="Century Schoolbook" panose="02040604050505020304" pitchFamily="18" charset="0"/>
              </a:rPr>
              <a:t> </a:t>
            </a:r>
            <a:r>
              <a:rPr lang="uk-UA" dirty="0" smtClean="0">
                <a:latin typeface="Century Schoolbook" panose="02040604050505020304" pitchFamily="18" charset="0"/>
              </a:rPr>
              <a:t>02.10.2014</a:t>
            </a:r>
            <a:r>
              <a:rPr lang="ru-RU" dirty="0" smtClean="0">
                <a:latin typeface="Century Schoolbook" panose="02040604050505020304" pitchFamily="18" charset="0"/>
              </a:rPr>
              <a:t> </a:t>
            </a:r>
            <a:r>
              <a:rPr lang="uk-UA" dirty="0" smtClean="0">
                <a:latin typeface="Century Schoolbook" panose="02040604050505020304" pitchFamily="18" charset="0"/>
              </a:rPr>
              <a:t>№ 1124 зареєстрованого в Міністерстві юстиції України від 27.10.2014 за № 1341/26118.</a:t>
            </a:r>
            <a:endParaRPr lang="ru-RU" dirty="0" smtClean="0">
              <a:latin typeface="Century Schoolbook" panose="020406040505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569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 fontScale="92500"/>
          </a:bodyPr>
          <a:lstStyle/>
          <a:p>
            <a:pPr lvl="0" algn="just"/>
            <a:r>
              <a:rPr lang="uk-UA" dirty="0">
                <a:latin typeface="Century Schoolbook" panose="02040604050505020304" pitchFamily="18" charset="0"/>
              </a:rPr>
              <a:t>Організувати проведення позапланових інструктажів, бесід для учасників </a:t>
            </a:r>
            <a:r>
              <a:rPr lang="uk-UA" dirty="0" smtClean="0">
                <a:latin typeface="Century Schoolbook" panose="02040604050505020304" pitchFamily="18" charset="0"/>
              </a:rPr>
              <a:t>освітнього </a:t>
            </a:r>
            <a:r>
              <a:rPr lang="uk-UA" dirty="0">
                <a:latin typeface="Century Schoolbook" panose="02040604050505020304" pitchFamily="18" charset="0"/>
              </a:rPr>
              <a:t>процесу з усіх питань безпеки життєдіяльності </a:t>
            </a:r>
            <a:r>
              <a:rPr lang="uk-UA" dirty="0" smtClean="0">
                <a:latin typeface="Century Schoolbook" panose="02040604050505020304" pitchFamily="18" charset="0"/>
              </a:rPr>
              <a:t>(</a:t>
            </a:r>
            <a:r>
              <a:rPr lang="uk-UA" dirty="0">
                <a:latin typeface="Century Schoolbook" panose="02040604050505020304" pitchFamily="18" charset="0"/>
              </a:rPr>
              <a:t>зокрема з питань дотримання правил пожежної та електробезпеки, безпеки дорожнього руху, профілактики шлунково-кишкових захворювань, дотримання правил гігієни у період поширення епідемічних захворювань, користування громадським транспортом, поводження з незнайомими людьми та підозрілими предметами, безпечного перебування біля річок та водоймищ, вкритих кригою, використання піротехніки тощо</a:t>
            </a:r>
            <a:r>
              <a:rPr lang="uk-UA" dirty="0" smtClean="0">
                <a:latin typeface="Century Schoolbook" panose="02040604050505020304" pitchFamily="18" charset="0"/>
              </a:rPr>
              <a:t>).</a:t>
            </a:r>
            <a:endParaRPr lang="ru-RU" dirty="0">
              <a:latin typeface="Century Schoolbook" panose="02040604050505020304" pitchFamily="18" charset="0"/>
            </a:endParaRPr>
          </a:p>
          <a:p>
            <a:pPr lvl="0" algn="just"/>
            <a:r>
              <a:rPr lang="uk-UA" dirty="0">
                <a:latin typeface="Century Schoolbook" panose="02040604050505020304" pitchFamily="18" charset="0"/>
              </a:rPr>
              <a:t>Ужити необхідних заходів щодо організованого та безпечного проведення загальношкільних заходів, екскурсій тощо.</a:t>
            </a:r>
            <a:endParaRPr lang="ru-RU" dirty="0">
              <a:latin typeface="Century Schoolbook" panose="020406040505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06807" y="542697"/>
            <a:ext cx="30465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sz="2800" b="1" i="1" dirty="0" smtClean="0">
                <a:solidFill>
                  <a:srgbClr val="7030A0"/>
                </a:solidFill>
                <a:latin typeface="Century Schoolbook" panose="02040604050505020304" pitchFamily="18" charset="0"/>
                <a:ea typeface="Times New Roman" panose="02020603050405020304" pitchFamily="18" charset="0"/>
              </a:rPr>
              <a:t>До </a:t>
            </a:r>
            <a:r>
              <a:rPr lang="uk-UA" sz="2800" b="1" i="1" dirty="0">
                <a:solidFill>
                  <a:srgbClr val="7030A0"/>
                </a:solidFill>
                <a:latin typeface="Century Schoolbook" panose="02040604050505020304" pitchFamily="18" charset="0"/>
                <a:ea typeface="Times New Roman" panose="02020603050405020304" pitchFamily="18" charset="0"/>
              </a:rPr>
              <a:t>виконання</a:t>
            </a:r>
            <a:endParaRPr lang="ru-RU" sz="2800" i="1" dirty="0">
              <a:solidFill>
                <a:srgbClr val="7030A0"/>
              </a:solidFill>
              <a:effectLst/>
              <a:latin typeface="Century Schoolbook" panose="020406040505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929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i="1" dirty="0">
                <a:solidFill>
                  <a:srgbClr val="7030A0"/>
                </a:solidFill>
                <a:latin typeface="Century Schoolbook" panose="02040604050505020304" pitchFamily="18" charset="0"/>
              </a:rPr>
              <a:t>До виконання</a:t>
            </a:r>
            <a:r>
              <a:rPr lang="ru-RU" sz="3600" i="1" dirty="0">
                <a:solidFill>
                  <a:srgbClr val="7030A0"/>
                </a:solidFill>
                <a:latin typeface="Century Schoolbook" panose="02040604050505020304" pitchFamily="18" charset="0"/>
              </a:rPr>
              <a:t/>
            </a:r>
            <a:br>
              <a:rPr lang="ru-RU" sz="3600" i="1" dirty="0">
                <a:solidFill>
                  <a:srgbClr val="7030A0"/>
                </a:solidFill>
                <a:latin typeface="Century Schoolbook" panose="02040604050505020304" pitchFamily="18" charset="0"/>
              </a:rPr>
            </a:br>
            <a:endParaRPr lang="ru-RU" sz="3600" i="1" dirty="0">
              <a:solidFill>
                <a:srgbClr val="7030A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uk-UA" dirty="0">
                <a:latin typeface="Century Schoolbook" panose="02040604050505020304" pitchFamily="18" charset="0"/>
              </a:rPr>
              <a:t>Забезпечити дотримання учасниками масових заходів правил безпечної поведінки, вимог протипожежної безпеки, зокрема, заборонити використання відкритого вогню, петард та інших </a:t>
            </a:r>
            <a:r>
              <a:rPr lang="uk-UA" dirty="0" err="1">
                <a:latin typeface="Century Schoolbook" panose="02040604050505020304" pitchFamily="18" charset="0"/>
              </a:rPr>
              <a:t>пожежо</a:t>
            </a:r>
            <a:r>
              <a:rPr lang="uk-UA" dirty="0">
                <a:latin typeface="Century Schoolbook" panose="02040604050505020304" pitchFamily="18" charset="0"/>
              </a:rPr>
              <a:t>- і вибухонебезпечних предметів, правил порядку проведення екскурсій, походів</a:t>
            </a:r>
            <a:r>
              <a:rPr lang="uk-UA" dirty="0" smtClean="0">
                <a:latin typeface="Century Schoolbook" panose="02040604050505020304" pitchFamily="18" charset="0"/>
              </a:rPr>
              <a:t>, перевезення </a:t>
            </a:r>
            <a:r>
              <a:rPr lang="uk-UA" dirty="0">
                <a:latin typeface="Century Schoolbook" panose="02040604050505020304" pitchFamily="18" charset="0"/>
              </a:rPr>
              <a:t>дітей автомобільним та іншими видами транспорту.</a:t>
            </a:r>
            <a:endParaRPr lang="ru-RU" dirty="0">
              <a:latin typeface="Century Schoolbook" panose="02040604050505020304" pitchFamily="18" charset="0"/>
            </a:endParaRPr>
          </a:p>
          <a:p>
            <a:pPr lvl="0" algn="just"/>
            <a:r>
              <a:rPr lang="uk-UA" dirty="0">
                <a:latin typeface="Century Schoolbook" panose="02040604050505020304" pitchFamily="18" charset="0"/>
              </a:rPr>
              <a:t>Забезпечити присутність медичних працівників під час проведення новорічних та різдвяних свят.</a:t>
            </a:r>
            <a:endParaRPr lang="ru-RU" dirty="0">
              <a:latin typeface="Century Schoolbook" panose="02040604050505020304" pitchFamily="18" charset="0"/>
            </a:endParaRPr>
          </a:p>
          <a:p>
            <a:pPr lvl="0" algn="just"/>
            <a:r>
              <a:rPr lang="uk-UA" dirty="0">
                <a:latin typeface="Century Schoolbook" panose="02040604050505020304" pitchFamily="18" charset="0"/>
              </a:rPr>
              <a:t>Перевірити наявність медикаментів у аптечках.</a:t>
            </a:r>
            <a:endParaRPr lang="ru-RU" dirty="0">
              <a:latin typeface="Century Schoolbook" panose="020406040505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82053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7897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uk-UA" sz="3200" b="1" i="1" dirty="0">
                <a:solidFill>
                  <a:srgbClr val="7030A0"/>
                </a:solidFill>
                <a:latin typeface="Century Schoolbook" panose="02040604050505020304" pitchFamily="18" charset="0"/>
              </a:rPr>
              <a:t>П</a:t>
            </a:r>
            <a:r>
              <a:rPr lang="uk-UA" sz="3200" b="1" i="1" dirty="0" smtClean="0">
                <a:solidFill>
                  <a:srgbClr val="7030A0"/>
                </a:solidFill>
                <a:latin typeface="Century Schoolbook" panose="02040604050505020304" pitchFamily="18" charset="0"/>
              </a:rPr>
              <a:t>ід час урочистих заходів з нагоди  новорічних та різдвяних свят</a:t>
            </a:r>
            <a:endParaRPr lang="ru-RU" sz="3200" b="1" i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>
                <a:latin typeface="Century Schoolbook" panose="02040604050505020304" pitchFamily="18" charset="0"/>
              </a:rPr>
              <a:t>забезпечити </a:t>
            </a:r>
            <a:r>
              <a:rPr lang="uk-UA" dirty="0">
                <a:latin typeface="Century Schoolbook" panose="02040604050505020304" pitchFamily="18" charset="0"/>
              </a:rPr>
              <a:t>вільний доступ до шляхів евакуації та первинних засобів пожежогасіння в приміщеннях святкових залів;</a:t>
            </a:r>
            <a:endParaRPr lang="ru-RU" dirty="0">
              <a:latin typeface="Century Schoolbook" panose="02040604050505020304" pitchFamily="18" charset="0"/>
            </a:endParaRPr>
          </a:p>
          <a:p>
            <a:pPr algn="just"/>
            <a:r>
              <a:rPr lang="uk-UA" dirty="0" smtClean="0">
                <a:latin typeface="Century Schoolbook" panose="02040604050505020304" pitchFamily="18" charset="0"/>
              </a:rPr>
              <a:t>не </a:t>
            </a:r>
            <a:r>
              <a:rPr lang="uk-UA" dirty="0">
                <a:latin typeface="Century Schoolbook" panose="02040604050505020304" pitchFamily="18" charset="0"/>
              </a:rPr>
              <a:t>використовувати легкозаймисті прикраси, несправні освітлювальні гірлянди, що можуть загорятися, а також ялинки, що необроблені спеціальним розчином;</a:t>
            </a:r>
            <a:endParaRPr lang="ru-RU" dirty="0">
              <a:latin typeface="Century Schoolbook" panose="02040604050505020304" pitchFamily="18" charset="0"/>
            </a:endParaRPr>
          </a:p>
          <a:p>
            <a:pPr algn="just"/>
            <a:r>
              <a:rPr lang="uk-UA" dirty="0" smtClean="0">
                <a:latin typeface="Century Schoolbook" panose="02040604050505020304" pitchFamily="18" charset="0"/>
              </a:rPr>
              <a:t>категорично </a:t>
            </a:r>
            <a:r>
              <a:rPr lang="uk-UA" dirty="0">
                <a:latin typeface="Century Schoolbook" panose="02040604050505020304" pitchFamily="18" charset="0"/>
              </a:rPr>
              <a:t>заборонити використання феєрверків, петард, інших піротехнічних виробів;</a:t>
            </a:r>
            <a:endParaRPr lang="ru-RU" dirty="0">
              <a:latin typeface="Century Schoolbook" panose="020406040505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12436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28255"/>
            <a:ext cx="10515600" cy="5248708"/>
          </a:xfrm>
        </p:spPr>
        <p:txBody>
          <a:bodyPr>
            <a:normAutofit/>
          </a:bodyPr>
          <a:lstStyle/>
          <a:p>
            <a:pPr lvl="0" algn="just"/>
            <a:r>
              <a:rPr lang="uk-UA" dirty="0">
                <a:latin typeface="Century Schoolbook" panose="02040604050505020304" pitchFamily="18" charset="0"/>
              </a:rPr>
              <a:t>П</a:t>
            </a:r>
            <a:r>
              <a:rPr lang="ru-RU" dirty="0" err="1">
                <a:latin typeface="Century Schoolbook" panose="02040604050505020304" pitchFamily="18" charset="0"/>
              </a:rPr>
              <a:t>осилити</a:t>
            </a:r>
            <a:r>
              <a:rPr lang="ru-RU" dirty="0">
                <a:latin typeface="Century Schoolbook" panose="02040604050505020304" pitchFamily="18" charset="0"/>
              </a:rPr>
              <a:t> контроль за </a:t>
            </a:r>
            <a:r>
              <a:rPr lang="ru-RU" dirty="0" err="1">
                <a:latin typeface="Century Schoolbook" panose="02040604050505020304" pitchFamily="18" charset="0"/>
              </a:rPr>
              <a:t>прийняттям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продуктів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харчування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новорічних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продовольчих</a:t>
            </a:r>
            <a:r>
              <a:rPr lang="ru-RU" dirty="0">
                <a:latin typeface="Century Schoolbook" panose="02040604050505020304" pitchFamily="18" charset="0"/>
              </a:rPr>
              <a:t> і </a:t>
            </a:r>
            <a:r>
              <a:rPr lang="ru-RU" dirty="0" err="1">
                <a:latin typeface="Century Schoolbook" panose="02040604050505020304" pitchFamily="18" charset="0"/>
              </a:rPr>
              <a:t>непродовольчих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подарунків</a:t>
            </a:r>
            <a:r>
              <a:rPr lang="ru-RU" dirty="0">
                <a:latin typeface="Century Schoolbook" panose="02040604050505020304" pitchFamily="18" charset="0"/>
              </a:rPr>
              <a:t>, а </a:t>
            </a:r>
            <a:r>
              <a:rPr lang="ru-RU" dirty="0" err="1">
                <a:latin typeface="Century Schoolbook" panose="02040604050505020304" pitchFamily="18" charset="0"/>
              </a:rPr>
              <a:t>також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подарунків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що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надходять</a:t>
            </a:r>
            <a:r>
              <a:rPr lang="ru-RU" dirty="0">
                <a:latin typeface="Century Schoolbook" panose="02040604050505020304" pitchFamily="18" charset="0"/>
              </a:rPr>
              <a:t> у </a:t>
            </a:r>
            <a:r>
              <a:rPr lang="ru-RU" dirty="0" err="1">
                <a:latin typeface="Century Schoolbook" panose="02040604050505020304" pitchFamily="18" charset="0"/>
              </a:rPr>
              <a:t>якості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спонсорської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допомоги</a:t>
            </a:r>
            <a:r>
              <a:rPr lang="ru-RU" dirty="0">
                <a:latin typeface="Century Schoolbook" panose="02040604050505020304" pitchFamily="18" charset="0"/>
              </a:rPr>
              <a:t> (</a:t>
            </a:r>
            <a:r>
              <a:rPr lang="ru-RU" dirty="0" err="1">
                <a:latin typeface="Century Schoolbook" panose="02040604050505020304" pitchFamily="18" charset="0"/>
              </a:rPr>
              <a:t>приймати</a:t>
            </a:r>
            <a:r>
              <a:rPr lang="ru-RU" dirty="0">
                <a:latin typeface="Century Schoolbook" panose="02040604050505020304" pitchFamily="18" charset="0"/>
              </a:rPr>
              <a:t> у </a:t>
            </a:r>
            <a:r>
              <a:rPr lang="ru-RU" dirty="0" err="1">
                <a:latin typeface="Century Schoolbook" panose="02040604050505020304" pitchFamily="18" charset="0"/>
              </a:rPr>
              <a:t>супроводі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документів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які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свідчать</a:t>
            </a:r>
            <a:r>
              <a:rPr lang="ru-RU" dirty="0">
                <a:latin typeface="Century Schoolbook" panose="02040604050505020304" pitchFamily="18" charset="0"/>
              </a:rPr>
              <a:t> про </a:t>
            </a:r>
            <a:r>
              <a:rPr lang="ru-RU" dirty="0" err="1">
                <a:latin typeface="Century Schoolbook" panose="02040604050505020304" pitchFamily="18" charset="0"/>
              </a:rPr>
              <a:t>їх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походження</a:t>
            </a:r>
            <a:r>
              <a:rPr lang="ru-RU" dirty="0">
                <a:latin typeface="Century Schoolbook" panose="02040604050505020304" pitchFamily="18" charset="0"/>
              </a:rPr>
              <a:t> та </a:t>
            </a:r>
            <a:r>
              <a:rPr lang="ru-RU" dirty="0" err="1">
                <a:latin typeface="Century Schoolbook" panose="02040604050505020304" pitchFamily="18" charset="0"/>
              </a:rPr>
              <a:t>якість</a:t>
            </a:r>
            <a:r>
              <a:rPr lang="ru-RU" dirty="0">
                <a:latin typeface="Century Schoolbook" panose="02040604050505020304" pitchFamily="18" charset="0"/>
              </a:rPr>
              <a:t>: </a:t>
            </a:r>
            <a:r>
              <a:rPr lang="ru-RU" dirty="0" err="1">
                <a:latin typeface="Century Schoolbook" panose="02040604050505020304" pitchFamily="18" charset="0"/>
              </a:rPr>
              <a:t>накладної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сертифікату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відповідності</a:t>
            </a:r>
            <a:r>
              <a:rPr lang="ru-RU" dirty="0">
                <a:latin typeface="Century Schoolbook" panose="02040604050505020304" pitchFamily="18" charset="0"/>
              </a:rPr>
              <a:t>, </a:t>
            </a:r>
            <a:r>
              <a:rPr lang="ru-RU" dirty="0" err="1">
                <a:latin typeface="Century Schoolbook" panose="02040604050505020304" pitchFamily="18" charset="0"/>
              </a:rPr>
              <a:t>позитивних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висновків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санітарно-епідеміологічної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експертизи</a:t>
            </a:r>
            <a:r>
              <a:rPr lang="ru-RU" dirty="0">
                <a:latin typeface="Century Schoolbook" panose="02040604050505020304" pitchFamily="18" charset="0"/>
              </a:rPr>
              <a:t>);</a:t>
            </a:r>
          </a:p>
          <a:p>
            <a:pPr lvl="0" algn="just"/>
            <a:r>
              <a:rPr lang="ru-RU" dirty="0">
                <a:latin typeface="Century Schoolbook" panose="02040604050505020304" pitchFamily="18" charset="0"/>
              </a:rPr>
              <a:t>не </a:t>
            </a:r>
            <a:r>
              <a:rPr lang="ru-RU" dirty="0" err="1">
                <a:latin typeface="Century Schoolbook" panose="02040604050505020304" pitchFamily="18" charset="0"/>
              </a:rPr>
              <a:t>приймати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smtClean="0">
                <a:latin typeface="Century Schoolbook" panose="02040604050505020304" pitchFamily="18" charset="0"/>
              </a:rPr>
              <a:t>до закладу </a:t>
            </a:r>
            <a:r>
              <a:rPr lang="ru-RU" dirty="0" err="1" smtClean="0">
                <a:latin typeface="Century Schoolbook" panose="02040604050505020304" pitchFamily="18" charset="0"/>
              </a:rPr>
              <a:t>освіти</a:t>
            </a:r>
            <a:r>
              <a:rPr lang="ru-RU" dirty="0" smtClean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подарунки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непромислового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виготовлення</a:t>
            </a:r>
            <a:r>
              <a:rPr lang="ru-RU" dirty="0">
                <a:latin typeface="Century Schoolbook" panose="02040604050505020304" pitchFamily="18" charset="0"/>
              </a:rPr>
              <a:t>;</a:t>
            </a:r>
          </a:p>
          <a:p>
            <a:pPr lvl="0" algn="just"/>
            <a:r>
              <a:rPr lang="ru-RU" dirty="0" err="1">
                <a:latin typeface="Century Schoolbook" panose="02040604050505020304" pitchFamily="18" charset="0"/>
              </a:rPr>
              <a:t>забезпечити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належний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санітарно-епідеміологічний</a:t>
            </a:r>
            <a:r>
              <a:rPr lang="ru-RU" dirty="0">
                <a:latin typeface="Century Schoolbook" panose="02040604050505020304" pitchFamily="18" charset="0"/>
              </a:rPr>
              <a:t> стан </a:t>
            </a:r>
            <a:r>
              <a:rPr lang="ru-RU" dirty="0" err="1">
                <a:latin typeface="Century Schoolbook" panose="02040604050505020304" pitchFamily="18" charset="0"/>
              </a:rPr>
              <a:t>під</a:t>
            </a:r>
            <a:r>
              <a:rPr lang="ru-RU" dirty="0">
                <a:latin typeface="Century Schoolbook" panose="02040604050505020304" pitchFamily="18" charset="0"/>
              </a:rPr>
              <a:t> час </a:t>
            </a:r>
            <a:r>
              <a:rPr lang="ru-RU" dirty="0" err="1">
                <a:latin typeface="Century Schoolbook" panose="02040604050505020304" pitchFamily="18" charset="0"/>
              </a:rPr>
              <a:t>проведення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новорічних</a:t>
            </a:r>
            <a:r>
              <a:rPr lang="ru-RU" dirty="0">
                <a:latin typeface="Century Schoolbook" panose="02040604050505020304" pitchFamily="18" charset="0"/>
              </a:rPr>
              <a:t> та </a:t>
            </a:r>
            <a:r>
              <a:rPr lang="ru-RU" dirty="0" err="1">
                <a:latin typeface="Century Schoolbook" panose="02040604050505020304" pitchFamily="18" charset="0"/>
              </a:rPr>
              <a:t>різдвянитх</a:t>
            </a:r>
            <a:r>
              <a:rPr lang="ru-RU" dirty="0">
                <a:latin typeface="Century Schoolbook" panose="02040604050505020304" pitchFamily="18" charset="0"/>
              </a:rPr>
              <a:t> свят в </a:t>
            </a:r>
            <a:r>
              <a:rPr lang="ru-RU" dirty="0" err="1">
                <a:latin typeface="Century Schoolbook" panose="02040604050505020304" pitchFamily="18" charset="0"/>
              </a:rPr>
              <a:t>дошкільних</a:t>
            </a:r>
            <a:r>
              <a:rPr lang="ru-RU" dirty="0">
                <a:latin typeface="Century Schoolbook" panose="02040604050505020304" pitchFamily="18" charset="0"/>
              </a:rPr>
              <a:t> та </a:t>
            </a:r>
            <a:r>
              <a:rPr lang="ru-RU" dirty="0" err="1">
                <a:latin typeface="Century Schoolbook" panose="02040604050505020304" pitchFamily="18" charset="0"/>
              </a:rPr>
              <a:t>загальноосвітніх</a:t>
            </a:r>
            <a:r>
              <a:rPr lang="ru-RU" dirty="0">
                <a:latin typeface="Century Schoolbook" panose="02040604050505020304" pitchFamily="18" charset="0"/>
              </a:rPr>
              <a:t> </a:t>
            </a:r>
            <a:r>
              <a:rPr lang="ru-RU" dirty="0" err="1">
                <a:latin typeface="Century Schoolbook" panose="02040604050505020304" pitchFamily="18" charset="0"/>
              </a:rPr>
              <a:t>навчальних</a:t>
            </a:r>
            <a:r>
              <a:rPr lang="ru-RU" dirty="0">
                <a:latin typeface="Century Schoolbook" panose="02040604050505020304" pitchFamily="18" charset="0"/>
              </a:rPr>
              <a:t> закладах.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04218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3054" y="2161309"/>
            <a:ext cx="6816436" cy="2327564"/>
          </a:xfrm>
        </p:spPr>
        <p:txBody>
          <a:bodyPr>
            <a:noAutofit/>
          </a:bodyPr>
          <a:lstStyle/>
          <a:p>
            <a:pPr algn="ctr"/>
            <a:r>
              <a:rPr lang="uk-UA" sz="4600" b="1" i="1" dirty="0">
                <a:solidFill>
                  <a:srgbClr val="C00000"/>
                </a:solidFill>
                <a:latin typeface="Monotype Corsiva" panose="03010101010201010101" pitchFamily="66" charset="0"/>
              </a:rPr>
              <a:t>З новорічними та різдвяними святами!</a:t>
            </a:r>
            <a:endParaRPr lang="ru-RU" sz="4600" i="1" dirty="0">
              <a:solidFill>
                <a:srgbClr val="C00000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91" y="1142640"/>
            <a:ext cx="3806915" cy="5075887"/>
          </a:xfrm>
        </p:spPr>
      </p:pic>
    </p:spTree>
    <p:extLst>
      <p:ext uri="{BB962C8B-B14F-4D97-AF65-F5344CB8AC3E}">
        <p14:creationId xmlns:p14="http://schemas.microsoft.com/office/powerpoint/2010/main" val="3286190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405</Words>
  <Application>Microsoft Office PowerPoint</Application>
  <PresentationFormat>Широкоэкранный</PresentationFormat>
  <Paragraphs>23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Century Schoolbook</vt:lpstr>
      <vt:lpstr>Monotype Corsiva</vt:lpstr>
      <vt:lpstr>Times New Roman</vt:lpstr>
      <vt:lpstr>Тема Office</vt:lpstr>
      <vt:lpstr>Презентация PowerPoint</vt:lpstr>
      <vt:lpstr> До виконання </vt:lpstr>
      <vt:lpstr>До уваги </vt:lpstr>
      <vt:lpstr>Презентация PowerPoint</vt:lpstr>
      <vt:lpstr>До виконання </vt:lpstr>
      <vt:lpstr>Під час урочистих заходів з нагоди  новорічних та різдвяних свят</vt:lpstr>
      <vt:lpstr>Презентация PowerPoint</vt:lpstr>
      <vt:lpstr>З новорічними та різдвяними святами!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8</cp:revision>
  <dcterms:created xsi:type="dcterms:W3CDTF">2018-12-20T06:48:45Z</dcterms:created>
  <dcterms:modified xsi:type="dcterms:W3CDTF">2019-11-27T08:25:17Z</dcterms:modified>
</cp:coreProperties>
</file>