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62" r:id="rId10"/>
    <p:sldId id="258" r:id="rId11"/>
    <p:sldId id="261" r:id="rId12"/>
    <p:sldId id="264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43" autoAdjust="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err="1">
                <a:solidFill>
                  <a:srgbClr val="C00000"/>
                </a:solidFill>
                <a:latin typeface="Century Schoolbook" panose="02040604050505020304" pitchFamily="18" charset="0"/>
              </a:rPr>
              <a:t>Травмування</a:t>
            </a:r>
            <a:r>
              <a:rPr lang="ru-RU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Century Schoolbook" panose="02040604050505020304" pitchFamily="18" charset="0"/>
              </a:rPr>
              <a:t>учасників</a:t>
            </a:r>
            <a:r>
              <a:rPr lang="ru-RU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Century Schoolbook" panose="02040604050505020304" pitchFamily="18" charset="0"/>
              </a:rPr>
              <a:t>освітнього</a:t>
            </a:r>
            <a:r>
              <a:rPr lang="ru-RU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Century Schoolbook" panose="02040604050505020304" pitchFamily="18" charset="0"/>
              </a:rPr>
              <a:t>процесу</a:t>
            </a:r>
            <a:r>
              <a:rPr lang="ru-RU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 у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C9-497B-9113-4ECEC4A58A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C9-497B-9113-4ECEC4A58A37}"/>
              </c:ext>
            </c:extLst>
          </c:dPt>
          <c:cat>
            <c:strRef>
              <c:f>Лист1!$A$2:$A$3</c:f>
              <c:strCache>
                <c:ptCount val="2"/>
                <c:pt idx="0">
                  <c:v>побутові</c:v>
                </c:pt>
                <c:pt idx="1">
                  <c:v>НВП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152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C9-497B-9113-4ECEC4A58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633717156323201"/>
          <c:y val="0.92041627296587936"/>
          <c:w val="0.219583721389665"/>
          <c:h val="5.62503937007874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9B8627-01C5-4461-98B1-6B1C59A8FE65}" type="doc">
      <dgm:prSet loTypeId="urn:diagrams.loki3.com/BracketList+Icon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996EDEBC-4A7F-4580-8B92-A7AB6D0D9E7C}">
      <dgm:prSet phldrT="[Текст]" custT="1"/>
      <dgm:spPr/>
      <dgm:t>
        <a:bodyPr/>
        <a:lstStyle/>
        <a:p>
          <a:pPr algn="ctr"/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Нещасний </a:t>
          </a:r>
          <a:r>
            <a:rPr lang="uk-UA" sz="1600" dirty="0">
              <a:solidFill>
                <a:srgbClr val="003300"/>
              </a:solidFill>
              <a:latin typeface="Century Schoolbook" panose="02040604050505020304" pitchFamily="18" charset="0"/>
            </a:rPr>
            <a:t>випадок</a:t>
          </a:r>
          <a:endParaRPr lang="ru-RU" sz="1600" dirty="0">
            <a:solidFill>
              <a:srgbClr val="003300"/>
            </a:solidFill>
            <a:latin typeface="Century Schoolbook" panose="02040604050505020304" pitchFamily="18" charset="0"/>
          </a:endParaRPr>
        </a:p>
      </dgm:t>
    </dgm:pt>
    <dgm:pt modelId="{7FEB448F-4D12-43D5-9BDC-AB51FD0501BF}" type="parTrans" cxnId="{D2BAE58E-85ED-4006-81DE-8574B134389A}">
      <dgm:prSet/>
      <dgm:spPr/>
      <dgm:t>
        <a:bodyPr/>
        <a:lstStyle/>
        <a:p>
          <a:endParaRPr lang="ru-RU"/>
        </a:p>
      </dgm:t>
    </dgm:pt>
    <dgm:pt modelId="{BC8FD381-EE36-4F94-9B11-68AD85F0D7C5}" type="sibTrans" cxnId="{D2BAE58E-85ED-4006-81DE-8574B134389A}">
      <dgm:prSet/>
      <dgm:spPr/>
      <dgm:t>
        <a:bodyPr/>
        <a:lstStyle/>
        <a:p>
          <a:endParaRPr lang="ru-RU"/>
        </a:p>
      </dgm:t>
    </dgm:pt>
    <dgm:pt modelId="{FE549738-333D-4817-A8B3-5B66B2D28A32}">
      <dgm:prSet phldrT="[Текст]" custT="1"/>
      <dgm:spPr/>
      <dgm:t>
        <a:bodyPr lIns="0" tIns="36000" rIns="0" bIns="36000" anchor="ctr" anchorCtr="1"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Ужити заходів щодо усунення причин, що викликали нещасний випадок</a:t>
          </a:r>
          <a:r>
            <a:rPr lang="uk-UA" sz="1400" dirty="0">
              <a:solidFill>
                <a:srgbClr val="003300"/>
              </a:solidFill>
            </a:rPr>
            <a:t>.</a:t>
          </a:r>
          <a:endParaRPr lang="ru-RU" sz="1400" dirty="0">
            <a:solidFill>
              <a:srgbClr val="003300"/>
            </a:solidFill>
          </a:endParaRPr>
        </a:p>
      </dgm:t>
    </dgm:pt>
    <dgm:pt modelId="{436606A9-3F1E-4373-906D-6B4926805C33}" type="parTrans" cxnId="{B95CD608-5FF0-427D-A5C7-C1A68140ABA7}">
      <dgm:prSet/>
      <dgm:spPr/>
      <dgm:t>
        <a:bodyPr/>
        <a:lstStyle/>
        <a:p>
          <a:endParaRPr lang="ru-RU"/>
        </a:p>
      </dgm:t>
    </dgm:pt>
    <dgm:pt modelId="{02B8AB85-A134-447A-99D6-B78FA9D57475}" type="sibTrans" cxnId="{B95CD608-5FF0-427D-A5C7-C1A68140ABA7}">
      <dgm:prSet/>
      <dgm:spPr/>
      <dgm:t>
        <a:bodyPr/>
        <a:lstStyle/>
        <a:p>
          <a:endParaRPr lang="ru-RU"/>
        </a:p>
      </dgm:t>
    </dgm:pt>
    <dgm:pt modelId="{CDACE48E-ABD6-46F0-B827-D7CE08E28082}">
      <dgm:prSet phldrT="[Текст]" custT="1"/>
      <dgm:spPr/>
      <dgm:t>
        <a:bodyPr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Повідомлення про нещасний випадок</a:t>
          </a:r>
          <a:endParaRPr lang="ru-RU" sz="1400" dirty="0">
            <a:solidFill>
              <a:srgbClr val="003300"/>
            </a:solidFill>
            <a:latin typeface="Century Schoolbook" panose="02040604050505020304" pitchFamily="18" charset="0"/>
          </a:endParaRPr>
        </a:p>
      </dgm:t>
    </dgm:pt>
    <dgm:pt modelId="{957E80D2-3AEE-4276-8213-EA0990606752}" type="parTrans" cxnId="{D6583228-DD56-441A-965C-92E72615A8B9}">
      <dgm:prSet/>
      <dgm:spPr/>
      <dgm:t>
        <a:bodyPr/>
        <a:lstStyle/>
        <a:p>
          <a:endParaRPr lang="ru-RU"/>
        </a:p>
      </dgm:t>
    </dgm:pt>
    <dgm:pt modelId="{7CFC3885-E267-4505-9BFB-892BA7519472}" type="sibTrans" cxnId="{D6583228-DD56-441A-965C-92E72615A8B9}">
      <dgm:prSet/>
      <dgm:spPr/>
      <dgm:t>
        <a:bodyPr/>
        <a:lstStyle/>
        <a:p>
          <a:endParaRPr lang="ru-RU"/>
        </a:p>
      </dgm:t>
    </dgm:pt>
    <dgm:pt modelId="{97186681-84AD-4EAB-A1B4-6C95CFFD3470}">
      <dgm:prSet phldrT="[Текст]" custT="1"/>
      <dgm:spPr/>
      <dgm:t>
        <a:bodyPr lIns="0" rIns="0"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Повідомити батьків, інших законних представників потерпілого;</a:t>
          </a:r>
          <a:endParaRPr lang="ru-RU" sz="1400" dirty="0">
            <a:solidFill>
              <a:srgbClr val="003300"/>
            </a:solidFill>
            <a:latin typeface="Century Schoolbook" panose="02040604050505020304" pitchFamily="18" charset="0"/>
          </a:endParaRPr>
        </a:p>
      </dgm:t>
    </dgm:pt>
    <dgm:pt modelId="{C29EDC5D-EB91-4E42-8797-2FFE61E76220}" type="parTrans" cxnId="{6D78128B-AD95-4544-BDEB-7E73C1233A08}">
      <dgm:prSet/>
      <dgm:spPr/>
      <dgm:t>
        <a:bodyPr/>
        <a:lstStyle/>
        <a:p>
          <a:endParaRPr lang="ru-RU"/>
        </a:p>
      </dgm:t>
    </dgm:pt>
    <dgm:pt modelId="{CE306D92-6804-42BB-A3D5-763410CEE011}" type="sibTrans" cxnId="{6D78128B-AD95-4544-BDEB-7E73C1233A08}">
      <dgm:prSet/>
      <dgm:spPr/>
      <dgm:t>
        <a:bodyPr/>
        <a:lstStyle/>
        <a:p>
          <a:endParaRPr lang="ru-RU"/>
        </a:p>
      </dgm:t>
    </dgm:pt>
    <dgm:pt modelId="{F7F02724-1F7D-41ED-A029-D4B6262164E2}">
      <dgm:prSet phldrT="[Текст]" custT="1"/>
      <dgm:spPr/>
      <dgm:t>
        <a:bodyPr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Наказ закладу освіти (органу управління освітою</a:t>
          </a:r>
          <a:r>
            <a:rPr lang="uk-UA" sz="1400" dirty="0">
              <a:solidFill>
                <a:srgbClr val="003300"/>
              </a:solidFill>
            </a:rPr>
            <a:t>)</a:t>
          </a:r>
          <a:endParaRPr lang="ru-RU" sz="700" dirty="0">
            <a:solidFill>
              <a:srgbClr val="003300"/>
            </a:solidFill>
          </a:endParaRPr>
        </a:p>
      </dgm:t>
    </dgm:pt>
    <dgm:pt modelId="{46E55415-76A4-4E93-B608-E80856FE5778}" type="parTrans" cxnId="{A3A44399-C13D-4E49-8292-98FA43883F8B}">
      <dgm:prSet/>
      <dgm:spPr/>
      <dgm:t>
        <a:bodyPr/>
        <a:lstStyle/>
        <a:p>
          <a:endParaRPr lang="ru-RU"/>
        </a:p>
      </dgm:t>
    </dgm:pt>
    <dgm:pt modelId="{BFCDAF5B-01DC-47B9-891F-39529E2B345C}" type="sibTrans" cxnId="{A3A44399-C13D-4E49-8292-98FA43883F8B}">
      <dgm:prSet/>
      <dgm:spPr/>
      <dgm:t>
        <a:bodyPr/>
        <a:lstStyle/>
        <a:p>
          <a:endParaRPr lang="ru-RU"/>
        </a:p>
      </dgm:t>
    </dgm:pt>
    <dgm:pt modelId="{46016469-C5CA-4DC5-9312-DAF12225315D}">
      <dgm:prSet phldrT="[Текст]" custT="1"/>
      <dgm:spPr/>
      <dgm:t>
        <a:bodyPr lIns="0" rIns="0"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Протягом доби утворити комісію з розслідування нещасного випадку у складі не менше ніж три особи та організувати розслідування нещасного випадку.</a:t>
          </a:r>
          <a:endParaRPr lang="ru-RU" sz="1400" dirty="0">
            <a:solidFill>
              <a:srgbClr val="003300"/>
            </a:solidFill>
            <a:latin typeface="Century Schoolbook" panose="02040604050505020304" pitchFamily="18" charset="0"/>
          </a:endParaRPr>
        </a:p>
      </dgm:t>
    </dgm:pt>
    <dgm:pt modelId="{0C42D9AD-90D8-480D-AF05-9B7A2E35E21C}" type="parTrans" cxnId="{C42D64B4-CE46-45D1-83B3-669B3525E987}">
      <dgm:prSet/>
      <dgm:spPr/>
      <dgm:t>
        <a:bodyPr/>
        <a:lstStyle/>
        <a:p>
          <a:endParaRPr lang="ru-RU"/>
        </a:p>
      </dgm:t>
    </dgm:pt>
    <dgm:pt modelId="{702EC7BD-27AF-4D3F-9791-35878AC993BA}" type="sibTrans" cxnId="{C42D64B4-CE46-45D1-83B3-669B3525E987}">
      <dgm:prSet/>
      <dgm:spPr/>
      <dgm:t>
        <a:bodyPr/>
        <a:lstStyle/>
        <a:p>
          <a:endParaRPr lang="ru-RU"/>
        </a:p>
      </dgm:t>
    </dgm:pt>
    <dgm:pt modelId="{94CE811B-39F2-416A-AFC1-999FA8B5C993}">
      <dgm:prSet phldrT="[Текст]" custT="1"/>
      <dgm:spPr/>
      <dgm:t>
        <a:bodyPr lIns="0" rIns="0"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Направити письмовий запит до закладу охорони здоров</a:t>
          </a:r>
          <a:r>
            <a:rPr lang="en-US" sz="1400" dirty="0">
              <a:solidFill>
                <a:srgbClr val="003300"/>
              </a:solidFill>
              <a:latin typeface="Century Schoolbook" panose="02040604050505020304" pitchFamily="18" charset="0"/>
            </a:rPr>
            <a:t>’</a:t>
          </a:r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я</a:t>
          </a:r>
          <a:r>
            <a:rPr lang="ru-RU" sz="1400" dirty="0">
              <a:solidFill>
                <a:srgbClr val="003300"/>
              </a:solidFill>
              <a:latin typeface="Century Schoolbook" panose="02040604050505020304" pitchFamily="18" charset="0"/>
            </a:rPr>
            <a:t> для </a:t>
          </a:r>
          <a:r>
            <a:rPr lang="ru-RU" sz="1400" dirty="0" err="1">
              <a:solidFill>
                <a:srgbClr val="003300"/>
              </a:solidFill>
              <a:latin typeface="Century Schoolbook" panose="02040604050505020304" pitchFamily="18" charset="0"/>
            </a:rPr>
            <a:t>отримання</a:t>
          </a:r>
          <a:r>
            <a:rPr lang="ru-RU" sz="1400" dirty="0">
              <a:solidFill>
                <a:srgbClr val="003300"/>
              </a:solidFill>
              <a:latin typeface="Century Schoolbook" panose="02040604050505020304" pitchFamily="18" charset="0"/>
            </a:rPr>
            <a:t> </a:t>
          </a:r>
          <a:r>
            <a:rPr lang="ru-RU" sz="1400" dirty="0" err="1">
              <a:solidFill>
                <a:srgbClr val="003300"/>
              </a:solidFill>
              <a:latin typeface="Century Schoolbook" panose="02040604050505020304" pitchFamily="18" charset="0"/>
            </a:rPr>
            <a:t>довідки</a:t>
          </a:r>
          <a:r>
            <a:rPr lang="ru-RU" sz="1400" dirty="0">
              <a:solidFill>
                <a:srgbClr val="003300"/>
              </a:solidFill>
              <a:latin typeface="Century Schoolbook" panose="02040604050505020304" pitchFamily="18" charset="0"/>
            </a:rPr>
            <a:t> про характер та </a:t>
          </a:r>
          <a:r>
            <a:rPr lang="ru-RU" sz="1400" dirty="0" err="1">
              <a:solidFill>
                <a:srgbClr val="003300"/>
              </a:solidFill>
              <a:latin typeface="Century Schoolbook" panose="02040604050505020304" pitchFamily="18" charset="0"/>
            </a:rPr>
            <a:t>тяжкість</a:t>
          </a:r>
          <a:r>
            <a:rPr lang="ru-RU" sz="1400" dirty="0">
              <a:solidFill>
                <a:srgbClr val="003300"/>
              </a:solidFill>
              <a:latin typeface="Century Schoolbook" panose="02040604050505020304" pitchFamily="18" charset="0"/>
            </a:rPr>
            <a:t> </a:t>
          </a:r>
          <a:r>
            <a:rPr lang="ru-RU" sz="1400" dirty="0" err="1">
              <a:solidFill>
                <a:srgbClr val="003300"/>
              </a:solidFill>
              <a:latin typeface="Century Schoolbook" panose="02040604050505020304" pitchFamily="18" charset="0"/>
            </a:rPr>
            <a:t>ушкодження</a:t>
          </a:r>
          <a:r>
            <a:rPr lang="ru-RU" sz="1400" dirty="0">
              <a:solidFill>
                <a:srgbClr val="003300"/>
              </a:solidFill>
              <a:latin typeface="Century Schoolbook" panose="02040604050505020304" pitchFamily="18" charset="0"/>
            </a:rPr>
            <a:t> </a:t>
          </a:r>
          <a:r>
            <a:rPr lang="ru-RU" sz="1400" dirty="0" err="1">
              <a:solidFill>
                <a:srgbClr val="003300"/>
              </a:solidFill>
              <a:latin typeface="Century Schoolbook" panose="02040604050505020304" pitchFamily="18" charset="0"/>
            </a:rPr>
            <a:t>потерпілого</a:t>
          </a:r>
          <a:r>
            <a:rPr lang="ru-RU" sz="1400" dirty="0">
              <a:solidFill>
                <a:srgbClr val="003300"/>
              </a:solidFill>
              <a:latin typeface="Century Schoolbook" panose="02040604050505020304" pitchFamily="18" charset="0"/>
            </a:rPr>
            <a:t>.</a:t>
          </a:r>
        </a:p>
      </dgm:t>
    </dgm:pt>
    <dgm:pt modelId="{72A55D62-E9AB-4385-8A3F-2448C2459875}" type="parTrans" cxnId="{AA36EED5-7DAD-4E7C-9EEF-AE54702A0DB1}">
      <dgm:prSet/>
      <dgm:spPr/>
      <dgm:t>
        <a:bodyPr/>
        <a:lstStyle/>
        <a:p>
          <a:endParaRPr lang="ru-RU"/>
        </a:p>
      </dgm:t>
    </dgm:pt>
    <dgm:pt modelId="{4846D4BA-5302-4A9B-BC4A-FB539C1948BC}" type="sibTrans" cxnId="{AA36EED5-7DAD-4E7C-9EEF-AE54702A0DB1}">
      <dgm:prSet/>
      <dgm:spPr/>
      <dgm:t>
        <a:bodyPr/>
        <a:lstStyle/>
        <a:p>
          <a:endParaRPr lang="ru-RU"/>
        </a:p>
      </dgm:t>
    </dgm:pt>
    <dgm:pt modelId="{8DE2347B-A03F-4BC7-BFE2-FA554DB1E819}">
      <dgm:prSet phldrT="[Текст]" custT="1"/>
      <dgm:spPr/>
      <dgm:t>
        <a:bodyPr lIns="0" rIns="0"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Акт розслідування нещасного випадку</a:t>
          </a:r>
          <a:endParaRPr lang="ru-RU" sz="1400" dirty="0">
            <a:solidFill>
              <a:srgbClr val="003300"/>
            </a:solidFill>
            <a:latin typeface="Century Schoolbook" panose="02040604050505020304" pitchFamily="18" charset="0"/>
          </a:endParaRPr>
        </a:p>
      </dgm:t>
    </dgm:pt>
    <dgm:pt modelId="{B145CE6F-9EA5-4432-B294-00DDB85CC957}" type="parTrans" cxnId="{13710750-0CC0-421A-AB2F-20401C77F2CB}">
      <dgm:prSet/>
      <dgm:spPr/>
      <dgm:t>
        <a:bodyPr/>
        <a:lstStyle/>
        <a:p>
          <a:endParaRPr lang="ru-RU"/>
        </a:p>
      </dgm:t>
    </dgm:pt>
    <dgm:pt modelId="{107075F7-9340-40F1-B199-D212E290C15F}" type="sibTrans" cxnId="{13710750-0CC0-421A-AB2F-20401C77F2CB}">
      <dgm:prSet/>
      <dgm:spPr/>
      <dgm:t>
        <a:bodyPr/>
        <a:lstStyle/>
        <a:p>
          <a:endParaRPr lang="ru-RU"/>
        </a:p>
      </dgm:t>
    </dgm:pt>
    <dgm:pt modelId="{7CC64429-1B5C-4BD4-BC6E-B733A8973319}">
      <dgm:prSet phldrT="[Текст]" custT="1"/>
      <dgm:spPr/>
      <dgm:t>
        <a:bodyPr lIns="0" rIns="0"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Наказ за результатами розслідування нещасного випадку</a:t>
          </a:r>
          <a:endParaRPr lang="ru-RU" sz="1400" dirty="0">
            <a:solidFill>
              <a:srgbClr val="003300"/>
            </a:solidFill>
            <a:latin typeface="Century Schoolbook" panose="02040604050505020304" pitchFamily="18" charset="0"/>
          </a:endParaRPr>
        </a:p>
      </dgm:t>
    </dgm:pt>
    <dgm:pt modelId="{A98D880B-EBEC-44E3-A16B-2F930453CDA2}" type="parTrans" cxnId="{11B2802F-C361-4964-A00B-E4D5AB2128BC}">
      <dgm:prSet/>
      <dgm:spPr/>
      <dgm:t>
        <a:bodyPr/>
        <a:lstStyle/>
        <a:p>
          <a:endParaRPr lang="ru-RU"/>
        </a:p>
      </dgm:t>
    </dgm:pt>
    <dgm:pt modelId="{5FAA4ED2-583F-4EFD-88C2-56595A8E5AB6}" type="sibTrans" cxnId="{11B2802F-C361-4964-A00B-E4D5AB2128BC}">
      <dgm:prSet/>
      <dgm:spPr/>
      <dgm:t>
        <a:bodyPr/>
        <a:lstStyle/>
        <a:p>
          <a:endParaRPr lang="ru-RU"/>
        </a:p>
      </dgm:t>
    </dgm:pt>
    <dgm:pt modelId="{8AFECCA9-909F-41D1-9DE2-626CF2C5AE11}">
      <dgm:prSet phldrT="[Текст]" custT="1"/>
      <dgm:spPr/>
      <dgm:t>
        <a:bodyPr lIns="0" rIns="0"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З</a:t>
          </a:r>
          <a:r>
            <a:rPr lang="en-US" sz="1400" dirty="0">
              <a:solidFill>
                <a:srgbClr val="003300"/>
              </a:solidFill>
              <a:latin typeface="Century Schoolbook" panose="02040604050505020304" pitchFamily="18" charset="0"/>
            </a:rPr>
            <a:t>’</a:t>
          </a:r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ясувати обставини і причини настання нещасного випадку;</a:t>
          </a:r>
          <a:endParaRPr lang="ru-RU" sz="1400" dirty="0">
            <a:solidFill>
              <a:srgbClr val="003300"/>
            </a:solidFill>
            <a:latin typeface="Century Schoolbook" panose="02040604050505020304" pitchFamily="18" charset="0"/>
          </a:endParaRPr>
        </a:p>
      </dgm:t>
    </dgm:pt>
    <dgm:pt modelId="{EF995431-F3BC-4946-8C2F-92F00BE776D1}" type="parTrans" cxnId="{3B782FD0-814F-40DF-A0D6-426900275C73}">
      <dgm:prSet/>
      <dgm:spPr/>
      <dgm:t>
        <a:bodyPr/>
        <a:lstStyle/>
        <a:p>
          <a:endParaRPr lang="ru-RU"/>
        </a:p>
      </dgm:t>
    </dgm:pt>
    <dgm:pt modelId="{F9E6DA45-DB3C-45B2-8F4C-D9374B29D679}" type="sibTrans" cxnId="{3B782FD0-814F-40DF-A0D6-426900275C73}">
      <dgm:prSet/>
      <dgm:spPr/>
      <dgm:t>
        <a:bodyPr/>
        <a:lstStyle/>
        <a:p>
          <a:endParaRPr lang="ru-RU"/>
        </a:p>
      </dgm:t>
    </dgm:pt>
    <dgm:pt modelId="{EBC1DB13-9C8D-4DC2-89C8-99930D136FF1}">
      <dgm:prSet phldrT="[Текст]" custT="1"/>
      <dgm:spPr/>
      <dgm:t>
        <a:bodyPr lIns="0" rIns="0"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Визначити, </a:t>
          </a:r>
          <a:r>
            <a:rPr lang="uk-UA" sz="1400" dirty="0" err="1">
              <a:solidFill>
                <a:srgbClr val="003300"/>
              </a:solidFill>
              <a:latin typeface="Century Schoolbook" panose="02040604050505020304" pitchFamily="18" charset="0"/>
            </a:rPr>
            <a:t>пов</a:t>
          </a:r>
          <a:r>
            <a:rPr lang="en-US" sz="1400" dirty="0">
              <a:solidFill>
                <a:srgbClr val="003300"/>
              </a:solidFill>
              <a:latin typeface="Century Schoolbook" panose="02040604050505020304" pitchFamily="18" charset="0"/>
            </a:rPr>
            <a:t>’</a:t>
          </a:r>
          <a:r>
            <a:rPr lang="uk-UA" sz="1400" dirty="0" err="1">
              <a:solidFill>
                <a:srgbClr val="003300"/>
              </a:solidFill>
              <a:latin typeface="Century Schoolbook" panose="02040604050505020304" pitchFamily="18" charset="0"/>
            </a:rPr>
            <a:t>язаний</a:t>
          </a:r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 чи не </a:t>
          </a:r>
          <a:r>
            <a:rPr lang="uk-UA" sz="1400" dirty="0" err="1">
              <a:solidFill>
                <a:srgbClr val="003300"/>
              </a:solidFill>
              <a:latin typeface="Century Schoolbook" panose="02040604050505020304" pitchFamily="18" charset="0"/>
            </a:rPr>
            <a:t>пов</a:t>
          </a:r>
          <a:r>
            <a:rPr lang="en-US" sz="1400" dirty="0">
              <a:solidFill>
                <a:srgbClr val="003300"/>
              </a:solidFill>
              <a:latin typeface="Century Schoolbook" panose="02040604050505020304" pitchFamily="18" charset="0"/>
            </a:rPr>
            <a:t>’</a:t>
          </a:r>
          <a:r>
            <a:rPr lang="uk-UA" sz="1400" dirty="0" err="1">
              <a:solidFill>
                <a:srgbClr val="003300"/>
              </a:solidFill>
              <a:latin typeface="Century Schoolbook" panose="02040604050505020304" pitchFamily="18" charset="0"/>
            </a:rPr>
            <a:t>язаний</a:t>
          </a:r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 нещасний випадок з освітнім процесом;</a:t>
          </a:r>
          <a:endParaRPr lang="ru-RU" sz="1400" dirty="0">
            <a:solidFill>
              <a:srgbClr val="003300"/>
            </a:solidFill>
            <a:latin typeface="Century Schoolbook" panose="02040604050505020304" pitchFamily="18" charset="0"/>
          </a:endParaRPr>
        </a:p>
      </dgm:t>
    </dgm:pt>
    <dgm:pt modelId="{24A016D8-4FAD-4074-B47E-1D6A1431B86C}" type="parTrans" cxnId="{185C176F-97B7-459F-ABAC-3123149BA42B}">
      <dgm:prSet/>
      <dgm:spPr/>
      <dgm:t>
        <a:bodyPr/>
        <a:lstStyle/>
        <a:p>
          <a:endParaRPr lang="ru-RU"/>
        </a:p>
      </dgm:t>
    </dgm:pt>
    <dgm:pt modelId="{078B1862-D82A-42AF-B9A7-E455D932FF98}" type="sibTrans" cxnId="{185C176F-97B7-459F-ABAC-3123149BA42B}">
      <dgm:prSet/>
      <dgm:spPr/>
      <dgm:t>
        <a:bodyPr/>
        <a:lstStyle/>
        <a:p>
          <a:endParaRPr lang="ru-RU"/>
        </a:p>
      </dgm:t>
    </dgm:pt>
    <dgm:pt modelId="{D78E8FC8-4791-4519-A3FB-537ED613B4D7}">
      <dgm:prSet phldrT="[Текст]" custT="1"/>
      <dgm:spPr/>
      <dgm:t>
        <a:bodyPr lIns="0" rIns="0"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Установити осіб, які допустили порушення вимог нормативно-правових актів з питань охорони праці та безпеки життєдіяльності;</a:t>
          </a:r>
          <a:endParaRPr lang="ru-RU" sz="1400" dirty="0">
            <a:solidFill>
              <a:srgbClr val="003300"/>
            </a:solidFill>
            <a:latin typeface="Century Schoolbook" panose="02040604050505020304" pitchFamily="18" charset="0"/>
          </a:endParaRPr>
        </a:p>
      </dgm:t>
    </dgm:pt>
    <dgm:pt modelId="{7060AAAB-BEBE-495D-9A57-7DB9170C23E5}" type="parTrans" cxnId="{B6E0113D-25B8-447A-85BC-B88BB77D37D5}">
      <dgm:prSet/>
      <dgm:spPr/>
      <dgm:t>
        <a:bodyPr/>
        <a:lstStyle/>
        <a:p>
          <a:endParaRPr lang="ru-RU"/>
        </a:p>
      </dgm:t>
    </dgm:pt>
    <dgm:pt modelId="{77BA7C9D-985E-4BFC-BC9E-6D80AA03015C}" type="sibTrans" cxnId="{B6E0113D-25B8-447A-85BC-B88BB77D37D5}">
      <dgm:prSet/>
      <dgm:spPr/>
      <dgm:t>
        <a:bodyPr/>
        <a:lstStyle/>
        <a:p>
          <a:endParaRPr lang="ru-RU"/>
        </a:p>
      </dgm:t>
    </dgm:pt>
    <dgm:pt modelId="{56ABEC2C-22A7-4277-96CB-8BEA86528D18}">
      <dgm:prSet phldrT="[Текст]" custT="1"/>
      <dgm:spPr/>
      <dgm:t>
        <a:bodyPr lIns="0" rIns="0"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Розробити заходи щодо попередження побідних нещасних випадків у майбутньому;</a:t>
          </a:r>
          <a:endParaRPr lang="ru-RU" sz="1400" dirty="0">
            <a:solidFill>
              <a:srgbClr val="003300"/>
            </a:solidFill>
            <a:latin typeface="Century Schoolbook" panose="02040604050505020304" pitchFamily="18" charset="0"/>
          </a:endParaRPr>
        </a:p>
      </dgm:t>
    </dgm:pt>
    <dgm:pt modelId="{DF80CFD3-2EB9-41A0-B472-DB8F98489C34}" type="parTrans" cxnId="{2956FDD5-3610-4E1C-8ED8-BAC86DD8FF01}">
      <dgm:prSet/>
      <dgm:spPr/>
      <dgm:t>
        <a:bodyPr/>
        <a:lstStyle/>
        <a:p>
          <a:endParaRPr lang="ru-RU"/>
        </a:p>
      </dgm:t>
    </dgm:pt>
    <dgm:pt modelId="{966BCBBA-B50E-4263-A428-25507F790337}" type="sibTrans" cxnId="{2956FDD5-3610-4E1C-8ED8-BAC86DD8FF01}">
      <dgm:prSet/>
      <dgm:spPr/>
      <dgm:t>
        <a:bodyPr/>
        <a:lstStyle/>
        <a:p>
          <a:endParaRPr lang="ru-RU"/>
        </a:p>
      </dgm:t>
    </dgm:pt>
    <dgm:pt modelId="{2F293596-6E61-4204-991C-B34801FEA34A}">
      <dgm:prSet phldrT="[Текст]" custT="1"/>
      <dgm:spPr/>
      <dgm:t>
        <a:bodyPr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Протягом 5 робочих днів провести розслідування нещасного випадку та скласти акт за встановленою формою.</a:t>
          </a:r>
          <a:endParaRPr lang="ru-RU" sz="1400" dirty="0">
            <a:solidFill>
              <a:srgbClr val="003300"/>
            </a:solidFill>
            <a:latin typeface="Century Schoolbook" panose="02040604050505020304" pitchFamily="18" charset="0"/>
          </a:endParaRPr>
        </a:p>
      </dgm:t>
    </dgm:pt>
    <dgm:pt modelId="{F040B6C5-E014-408F-8F53-B4D345E8FD6D}" type="parTrans" cxnId="{613821D7-D58E-4F0A-9C04-F29363731D09}">
      <dgm:prSet/>
      <dgm:spPr/>
      <dgm:t>
        <a:bodyPr/>
        <a:lstStyle/>
        <a:p>
          <a:endParaRPr lang="ru-RU"/>
        </a:p>
      </dgm:t>
    </dgm:pt>
    <dgm:pt modelId="{6EF650AC-CEEE-4367-A5F6-12B5D2F43AD6}" type="sibTrans" cxnId="{613821D7-D58E-4F0A-9C04-F29363731D09}">
      <dgm:prSet/>
      <dgm:spPr/>
      <dgm:t>
        <a:bodyPr/>
        <a:lstStyle/>
        <a:p>
          <a:endParaRPr lang="ru-RU"/>
        </a:p>
      </dgm:t>
    </dgm:pt>
    <dgm:pt modelId="{661B55C6-9D3D-4B32-AB7A-B5535BE1C941}">
      <dgm:prSet phldrT="[Текст]" custT="1"/>
      <dgm:spPr/>
      <dgm:t>
        <a:bodyPr lIns="0" rIns="0"/>
        <a:lstStyle/>
        <a:p>
          <a:r>
            <a:rPr lang="uk-UA" sz="1400" dirty="0">
              <a:solidFill>
                <a:srgbClr val="003300"/>
              </a:solidFill>
              <a:latin typeface="Century Schoolbook" panose="02040604050505020304" pitchFamily="18" charset="0"/>
            </a:rPr>
            <a:t>Про вжиття запропонованих комісією із розслідування заходів щодо запобігання подібним випадкам, а також притягнення осіб, які допустили порушення нормативно-правових актів про охорону праці, вимог безпеки проведення освітнього процесу, до відповідальності згідно із законодавством України.</a:t>
          </a:r>
          <a:endParaRPr lang="ru-RU" sz="1400" dirty="0">
            <a:solidFill>
              <a:srgbClr val="003300"/>
            </a:solidFill>
            <a:latin typeface="Century Schoolbook" panose="02040604050505020304" pitchFamily="18" charset="0"/>
          </a:endParaRPr>
        </a:p>
      </dgm:t>
    </dgm:pt>
    <dgm:pt modelId="{8C6D2068-9E95-4176-89BA-E34A8AADF347}" type="parTrans" cxnId="{2A370A2A-C371-4E98-BDAD-A43D966E4473}">
      <dgm:prSet/>
      <dgm:spPr/>
      <dgm:t>
        <a:bodyPr/>
        <a:lstStyle/>
        <a:p>
          <a:endParaRPr lang="ru-RU"/>
        </a:p>
      </dgm:t>
    </dgm:pt>
    <dgm:pt modelId="{567B837E-A391-4D66-A739-D3A5CB898388}" type="sibTrans" cxnId="{2A370A2A-C371-4E98-BDAD-A43D966E4473}">
      <dgm:prSet/>
      <dgm:spPr/>
      <dgm:t>
        <a:bodyPr/>
        <a:lstStyle/>
        <a:p>
          <a:endParaRPr lang="ru-RU"/>
        </a:p>
      </dgm:t>
    </dgm:pt>
    <dgm:pt modelId="{3E4ABF33-446B-45AA-B7FD-23FBAE9C201C}" type="pres">
      <dgm:prSet presAssocID="{749B8627-01C5-4461-98B1-6B1C59A8FE65}" presName="Name0" presStyleCnt="0">
        <dgm:presLayoutVars>
          <dgm:dir/>
          <dgm:animLvl val="lvl"/>
          <dgm:resizeHandles val="exact"/>
        </dgm:presLayoutVars>
      </dgm:prSet>
      <dgm:spPr/>
    </dgm:pt>
    <dgm:pt modelId="{96915E94-8C02-4415-ACBB-6A1D37C5DAB1}" type="pres">
      <dgm:prSet presAssocID="{996EDEBC-4A7F-4580-8B92-A7AB6D0D9E7C}" presName="linNode" presStyleCnt="0"/>
      <dgm:spPr/>
    </dgm:pt>
    <dgm:pt modelId="{9924F1EC-71E1-47EC-A9B0-2C4AE0E082C8}" type="pres">
      <dgm:prSet presAssocID="{996EDEBC-4A7F-4580-8B92-A7AB6D0D9E7C}" presName="parTx" presStyleLbl="revTx" presStyleIdx="0" presStyleCnt="5">
        <dgm:presLayoutVars>
          <dgm:chMax val="1"/>
          <dgm:bulletEnabled val="1"/>
        </dgm:presLayoutVars>
      </dgm:prSet>
      <dgm:spPr/>
    </dgm:pt>
    <dgm:pt modelId="{2E586F26-3F60-4270-A8C5-04B66B8EEE83}" type="pres">
      <dgm:prSet presAssocID="{996EDEBC-4A7F-4580-8B92-A7AB6D0D9E7C}" presName="bracket" presStyleLbl="parChTrans1D1" presStyleIdx="0" presStyleCnt="5"/>
      <dgm:spPr/>
    </dgm:pt>
    <dgm:pt modelId="{9083A248-AA66-4E2B-B44B-94E1EBFD1C6C}" type="pres">
      <dgm:prSet presAssocID="{996EDEBC-4A7F-4580-8B92-A7AB6D0D9E7C}" presName="spH" presStyleCnt="0"/>
      <dgm:spPr/>
    </dgm:pt>
    <dgm:pt modelId="{86255664-F960-4834-8B6A-AEB57B93FF24}" type="pres">
      <dgm:prSet presAssocID="{996EDEBC-4A7F-4580-8B92-A7AB6D0D9E7C}" presName="desTx" presStyleLbl="node1" presStyleIdx="0" presStyleCnt="5">
        <dgm:presLayoutVars>
          <dgm:bulletEnabled val="1"/>
        </dgm:presLayoutVars>
      </dgm:prSet>
      <dgm:spPr/>
    </dgm:pt>
    <dgm:pt modelId="{8BD477A1-CEAF-42D6-91B0-E7F694E4DE67}" type="pres">
      <dgm:prSet presAssocID="{BC8FD381-EE36-4F94-9B11-68AD85F0D7C5}" presName="spV" presStyleCnt="0"/>
      <dgm:spPr/>
    </dgm:pt>
    <dgm:pt modelId="{74C1C6FC-AFBA-4A49-8F28-282A0022D364}" type="pres">
      <dgm:prSet presAssocID="{CDACE48E-ABD6-46F0-B827-D7CE08E28082}" presName="linNode" presStyleCnt="0"/>
      <dgm:spPr/>
    </dgm:pt>
    <dgm:pt modelId="{DC3D88BF-B290-4DEA-A96C-9A503B5873B7}" type="pres">
      <dgm:prSet presAssocID="{CDACE48E-ABD6-46F0-B827-D7CE08E28082}" presName="parTx" presStyleLbl="revTx" presStyleIdx="1" presStyleCnt="5">
        <dgm:presLayoutVars>
          <dgm:chMax val="1"/>
          <dgm:bulletEnabled val="1"/>
        </dgm:presLayoutVars>
      </dgm:prSet>
      <dgm:spPr/>
    </dgm:pt>
    <dgm:pt modelId="{0C1B5F22-15EC-4F03-9AC7-65B980F76BC4}" type="pres">
      <dgm:prSet presAssocID="{CDACE48E-ABD6-46F0-B827-D7CE08E28082}" presName="bracket" presStyleLbl="parChTrans1D1" presStyleIdx="1" presStyleCnt="5"/>
      <dgm:spPr/>
    </dgm:pt>
    <dgm:pt modelId="{6D89FCEA-0C84-40C8-BA46-A214E24D4C5E}" type="pres">
      <dgm:prSet presAssocID="{CDACE48E-ABD6-46F0-B827-D7CE08E28082}" presName="spH" presStyleCnt="0"/>
      <dgm:spPr/>
    </dgm:pt>
    <dgm:pt modelId="{AF367FBC-E9F3-4FDE-8CCC-64F78F138746}" type="pres">
      <dgm:prSet presAssocID="{CDACE48E-ABD6-46F0-B827-D7CE08E28082}" presName="desTx" presStyleLbl="node1" presStyleIdx="1" presStyleCnt="5">
        <dgm:presLayoutVars>
          <dgm:bulletEnabled val="1"/>
        </dgm:presLayoutVars>
      </dgm:prSet>
      <dgm:spPr/>
    </dgm:pt>
    <dgm:pt modelId="{0A063888-721B-450F-BF04-0D3804DC0E98}" type="pres">
      <dgm:prSet presAssocID="{7CFC3885-E267-4505-9BFB-892BA7519472}" presName="spV" presStyleCnt="0"/>
      <dgm:spPr/>
    </dgm:pt>
    <dgm:pt modelId="{4D58A495-29FD-43CF-BA1B-F65CBFE31AA2}" type="pres">
      <dgm:prSet presAssocID="{F7F02724-1F7D-41ED-A029-D4B6262164E2}" presName="linNode" presStyleCnt="0"/>
      <dgm:spPr/>
    </dgm:pt>
    <dgm:pt modelId="{3E5D1FAC-1A08-45E2-87DB-5BD0849A8408}" type="pres">
      <dgm:prSet presAssocID="{F7F02724-1F7D-41ED-A029-D4B6262164E2}" presName="parTx" presStyleLbl="revTx" presStyleIdx="2" presStyleCnt="5">
        <dgm:presLayoutVars>
          <dgm:chMax val="1"/>
          <dgm:bulletEnabled val="1"/>
        </dgm:presLayoutVars>
      </dgm:prSet>
      <dgm:spPr/>
    </dgm:pt>
    <dgm:pt modelId="{B2219197-B413-425F-BF17-258DD82F3CFF}" type="pres">
      <dgm:prSet presAssocID="{F7F02724-1F7D-41ED-A029-D4B6262164E2}" presName="bracket" presStyleLbl="parChTrans1D1" presStyleIdx="2" presStyleCnt="5"/>
      <dgm:spPr/>
    </dgm:pt>
    <dgm:pt modelId="{C6AA1EB6-0C8D-477F-BBA2-7848B16C0A4E}" type="pres">
      <dgm:prSet presAssocID="{F7F02724-1F7D-41ED-A029-D4B6262164E2}" presName="spH" presStyleCnt="0"/>
      <dgm:spPr/>
    </dgm:pt>
    <dgm:pt modelId="{104BEAD5-733F-4F25-BCEA-71C491FF7F23}" type="pres">
      <dgm:prSet presAssocID="{F7F02724-1F7D-41ED-A029-D4B6262164E2}" presName="desTx" presStyleLbl="node1" presStyleIdx="2" presStyleCnt="5">
        <dgm:presLayoutVars>
          <dgm:bulletEnabled val="1"/>
        </dgm:presLayoutVars>
      </dgm:prSet>
      <dgm:spPr/>
    </dgm:pt>
    <dgm:pt modelId="{0D06A6EA-14DC-4CF4-9999-D81B5E2D4596}" type="pres">
      <dgm:prSet presAssocID="{BFCDAF5B-01DC-47B9-891F-39529E2B345C}" presName="spV" presStyleCnt="0"/>
      <dgm:spPr/>
    </dgm:pt>
    <dgm:pt modelId="{0320EDF8-6DC7-4C63-8FEC-D6E00DA4C3A5}" type="pres">
      <dgm:prSet presAssocID="{8DE2347B-A03F-4BC7-BFE2-FA554DB1E819}" presName="linNode" presStyleCnt="0"/>
      <dgm:spPr/>
    </dgm:pt>
    <dgm:pt modelId="{406C6B39-A457-46B1-B11E-17D9DC83DE1F}" type="pres">
      <dgm:prSet presAssocID="{8DE2347B-A03F-4BC7-BFE2-FA554DB1E819}" presName="parTx" presStyleLbl="revTx" presStyleIdx="3" presStyleCnt="5">
        <dgm:presLayoutVars>
          <dgm:chMax val="1"/>
          <dgm:bulletEnabled val="1"/>
        </dgm:presLayoutVars>
      </dgm:prSet>
      <dgm:spPr/>
    </dgm:pt>
    <dgm:pt modelId="{AF7DBB28-319E-4B53-831D-020B74D4E693}" type="pres">
      <dgm:prSet presAssocID="{8DE2347B-A03F-4BC7-BFE2-FA554DB1E819}" presName="bracket" presStyleLbl="parChTrans1D1" presStyleIdx="3" presStyleCnt="5"/>
      <dgm:spPr/>
    </dgm:pt>
    <dgm:pt modelId="{AA8106FC-209B-4982-A2C0-DA387C294912}" type="pres">
      <dgm:prSet presAssocID="{8DE2347B-A03F-4BC7-BFE2-FA554DB1E819}" presName="spH" presStyleCnt="0"/>
      <dgm:spPr/>
    </dgm:pt>
    <dgm:pt modelId="{D4FCBE96-38C9-429C-816E-56FA48912AFD}" type="pres">
      <dgm:prSet presAssocID="{8DE2347B-A03F-4BC7-BFE2-FA554DB1E819}" presName="desTx" presStyleLbl="node1" presStyleIdx="3" presStyleCnt="5">
        <dgm:presLayoutVars>
          <dgm:bulletEnabled val="1"/>
        </dgm:presLayoutVars>
      </dgm:prSet>
      <dgm:spPr/>
    </dgm:pt>
    <dgm:pt modelId="{093DD762-09FC-4E45-8630-AB056C069956}" type="pres">
      <dgm:prSet presAssocID="{107075F7-9340-40F1-B199-D212E290C15F}" presName="spV" presStyleCnt="0"/>
      <dgm:spPr/>
    </dgm:pt>
    <dgm:pt modelId="{CF553AE5-CFEF-495B-8F0A-8388F70EC8E6}" type="pres">
      <dgm:prSet presAssocID="{7CC64429-1B5C-4BD4-BC6E-B733A8973319}" presName="linNode" presStyleCnt="0"/>
      <dgm:spPr/>
    </dgm:pt>
    <dgm:pt modelId="{20D0B5BD-098A-42B2-8D6F-DD1329C1615D}" type="pres">
      <dgm:prSet presAssocID="{7CC64429-1B5C-4BD4-BC6E-B733A8973319}" presName="parTx" presStyleLbl="revTx" presStyleIdx="4" presStyleCnt="5">
        <dgm:presLayoutVars>
          <dgm:chMax val="1"/>
          <dgm:bulletEnabled val="1"/>
        </dgm:presLayoutVars>
      </dgm:prSet>
      <dgm:spPr/>
    </dgm:pt>
    <dgm:pt modelId="{8AFBE9A8-2A36-4147-B6B7-FF63D3974D39}" type="pres">
      <dgm:prSet presAssocID="{7CC64429-1B5C-4BD4-BC6E-B733A8973319}" presName="bracket" presStyleLbl="parChTrans1D1" presStyleIdx="4" presStyleCnt="5"/>
      <dgm:spPr/>
    </dgm:pt>
    <dgm:pt modelId="{0DB9CC35-C8FA-4442-BA22-9694CA9CB727}" type="pres">
      <dgm:prSet presAssocID="{7CC64429-1B5C-4BD4-BC6E-B733A8973319}" presName="spH" presStyleCnt="0"/>
      <dgm:spPr/>
    </dgm:pt>
    <dgm:pt modelId="{D1D4E027-6A59-4BA4-BD6B-1D8402E45C28}" type="pres">
      <dgm:prSet presAssocID="{7CC64429-1B5C-4BD4-BC6E-B733A8973319}" presName="desTx" presStyleLbl="node1" presStyleIdx="4" presStyleCnt="5">
        <dgm:presLayoutVars>
          <dgm:bulletEnabled val="1"/>
        </dgm:presLayoutVars>
      </dgm:prSet>
      <dgm:spPr/>
    </dgm:pt>
  </dgm:ptLst>
  <dgm:cxnLst>
    <dgm:cxn modelId="{B95CD608-5FF0-427D-A5C7-C1A68140ABA7}" srcId="{996EDEBC-4A7F-4580-8B92-A7AB6D0D9E7C}" destId="{FE549738-333D-4817-A8B3-5B66B2D28A32}" srcOrd="0" destOrd="0" parTransId="{436606A9-3F1E-4373-906D-6B4926805C33}" sibTransId="{02B8AB85-A134-447A-99D6-B78FA9D57475}"/>
    <dgm:cxn modelId="{C6C5A90B-9E02-4ECC-BA46-B34C229B8944}" type="presOf" srcId="{749B8627-01C5-4461-98B1-6B1C59A8FE65}" destId="{3E4ABF33-446B-45AA-B7FD-23FBAE9C201C}" srcOrd="0" destOrd="0" presId="urn:diagrams.loki3.com/BracketList+Icon"/>
    <dgm:cxn modelId="{7DD38510-4433-4DAE-801F-625E760CB882}" type="presOf" srcId="{94CE811B-39F2-416A-AFC1-999FA8B5C993}" destId="{AF367FBC-E9F3-4FDE-8CCC-64F78F138746}" srcOrd="0" destOrd="1" presId="urn:diagrams.loki3.com/BracketList+Icon"/>
    <dgm:cxn modelId="{225C8917-811A-4755-83B5-01BAB6E9B04D}" type="presOf" srcId="{CDACE48E-ABD6-46F0-B827-D7CE08E28082}" destId="{DC3D88BF-B290-4DEA-A96C-9A503B5873B7}" srcOrd="0" destOrd="0" presId="urn:diagrams.loki3.com/BracketList+Icon"/>
    <dgm:cxn modelId="{DDC5B11D-7E26-452F-BD26-C0FFB3EE74AF}" type="presOf" srcId="{EBC1DB13-9C8D-4DC2-89C8-99930D136FF1}" destId="{D4FCBE96-38C9-429C-816E-56FA48912AFD}" srcOrd="0" destOrd="1" presId="urn:diagrams.loki3.com/BracketList+Icon"/>
    <dgm:cxn modelId="{B100911E-1229-4A40-B21C-0CF1FA80408A}" type="presOf" srcId="{2F293596-6E61-4204-991C-B34801FEA34A}" destId="{D4FCBE96-38C9-429C-816E-56FA48912AFD}" srcOrd="0" destOrd="4" presId="urn:diagrams.loki3.com/BracketList+Icon"/>
    <dgm:cxn modelId="{D6583228-DD56-441A-965C-92E72615A8B9}" srcId="{749B8627-01C5-4461-98B1-6B1C59A8FE65}" destId="{CDACE48E-ABD6-46F0-B827-D7CE08E28082}" srcOrd="1" destOrd="0" parTransId="{957E80D2-3AEE-4276-8213-EA0990606752}" sibTransId="{7CFC3885-E267-4505-9BFB-892BA7519472}"/>
    <dgm:cxn modelId="{2A370A2A-C371-4E98-BDAD-A43D966E4473}" srcId="{7CC64429-1B5C-4BD4-BC6E-B733A8973319}" destId="{661B55C6-9D3D-4B32-AB7A-B5535BE1C941}" srcOrd="0" destOrd="0" parTransId="{8C6D2068-9E95-4176-89BA-E34A8AADF347}" sibTransId="{567B837E-A391-4D66-A739-D3A5CB898388}"/>
    <dgm:cxn modelId="{9130C02B-FE62-4E78-A417-7663567768AF}" type="presOf" srcId="{8AFECCA9-909F-41D1-9DE2-626CF2C5AE11}" destId="{D4FCBE96-38C9-429C-816E-56FA48912AFD}" srcOrd="0" destOrd="0" presId="urn:diagrams.loki3.com/BracketList+Icon"/>
    <dgm:cxn modelId="{11B2802F-C361-4964-A00B-E4D5AB2128BC}" srcId="{749B8627-01C5-4461-98B1-6B1C59A8FE65}" destId="{7CC64429-1B5C-4BD4-BC6E-B733A8973319}" srcOrd="4" destOrd="0" parTransId="{A98D880B-EBEC-44E3-A16B-2F930453CDA2}" sibTransId="{5FAA4ED2-583F-4EFD-88C2-56595A8E5AB6}"/>
    <dgm:cxn modelId="{B20FF02F-1883-4AEA-9D9B-5109B821B5E5}" type="presOf" srcId="{F7F02724-1F7D-41ED-A029-D4B6262164E2}" destId="{3E5D1FAC-1A08-45E2-87DB-5BD0849A8408}" srcOrd="0" destOrd="0" presId="urn:diagrams.loki3.com/BracketList+Icon"/>
    <dgm:cxn modelId="{E8C54937-F8AF-4027-80CE-AC5F9FD1DD53}" type="presOf" srcId="{996EDEBC-4A7F-4580-8B92-A7AB6D0D9E7C}" destId="{9924F1EC-71E1-47EC-A9B0-2C4AE0E082C8}" srcOrd="0" destOrd="0" presId="urn:diagrams.loki3.com/BracketList+Icon"/>
    <dgm:cxn modelId="{4FFBC339-8CB4-4D3B-88D5-3F9F99594352}" type="presOf" srcId="{FE549738-333D-4817-A8B3-5B66B2D28A32}" destId="{86255664-F960-4834-8B6A-AEB57B93FF24}" srcOrd="0" destOrd="0" presId="urn:diagrams.loki3.com/BracketList+Icon"/>
    <dgm:cxn modelId="{9F6C273C-944C-4419-AE20-B8F1D374F82C}" type="presOf" srcId="{7CC64429-1B5C-4BD4-BC6E-B733A8973319}" destId="{20D0B5BD-098A-42B2-8D6F-DD1329C1615D}" srcOrd="0" destOrd="0" presId="urn:diagrams.loki3.com/BracketList+Icon"/>
    <dgm:cxn modelId="{3BEF9A3C-6B94-4390-A983-36C99B196E2A}" type="presOf" srcId="{8DE2347B-A03F-4BC7-BFE2-FA554DB1E819}" destId="{406C6B39-A457-46B1-B11E-17D9DC83DE1F}" srcOrd="0" destOrd="0" presId="urn:diagrams.loki3.com/BracketList+Icon"/>
    <dgm:cxn modelId="{B6E0113D-25B8-447A-85BC-B88BB77D37D5}" srcId="{8DE2347B-A03F-4BC7-BFE2-FA554DB1E819}" destId="{D78E8FC8-4791-4519-A3FB-537ED613B4D7}" srcOrd="2" destOrd="0" parTransId="{7060AAAB-BEBE-495D-9A57-7DB9170C23E5}" sibTransId="{77BA7C9D-985E-4BFC-BC9E-6D80AA03015C}"/>
    <dgm:cxn modelId="{B9C50D5E-2044-4AD1-80F3-780866241B7B}" type="presOf" srcId="{97186681-84AD-4EAB-A1B4-6C95CFFD3470}" destId="{AF367FBC-E9F3-4FDE-8CCC-64F78F138746}" srcOrd="0" destOrd="0" presId="urn:diagrams.loki3.com/BracketList+Icon"/>
    <dgm:cxn modelId="{185C176F-97B7-459F-ABAC-3123149BA42B}" srcId="{8DE2347B-A03F-4BC7-BFE2-FA554DB1E819}" destId="{EBC1DB13-9C8D-4DC2-89C8-99930D136FF1}" srcOrd="1" destOrd="0" parTransId="{24A016D8-4FAD-4074-B47E-1D6A1431B86C}" sibTransId="{078B1862-D82A-42AF-B9A7-E455D932FF98}"/>
    <dgm:cxn modelId="{13710750-0CC0-421A-AB2F-20401C77F2CB}" srcId="{749B8627-01C5-4461-98B1-6B1C59A8FE65}" destId="{8DE2347B-A03F-4BC7-BFE2-FA554DB1E819}" srcOrd="3" destOrd="0" parTransId="{B145CE6F-9EA5-4432-B294-00DDB85CC957}" sibTransId="{107075F7-9340-40F1-B199-D212E290C15F}"/>
    <dgm:cxn modelId="{0FB65F79-D49A-4C4C-A8F4-5E3FB5708160}" type="presOf" srcId="{D78E8FC8-4791-4519-A3FB-537ED613B4D7}" destId="{D4FCBE96-38C9-429C-816E-56FA48912AFD}" srcOrd="0" destOrd="2" presId="urn:diagrams.loki3.com/BracketList+Icon"/>
    <dgm:cxn modelId="{C0AC757E-879B-4AC9-8118-E36E000DC939}" type="presOf" srcId="{661B55C6-9D3D-4B32-AB7A-B5535BE1C941}" destId="{D1D4E027-6A59-4BA4-BD6B-1D8402E45C28}" srcOrd="0" destOrd="0" presId="urn:diagrams.loki3.com/BracketList+Icon"/>
    <dgm:cxn modelId="{6D78128B-AD95-4544-BDEB-7E73C1233A08}" srcId="{CDACE48E-ABD6-46F0-B827-D7CE08E28082}" destId="{97186681-84AD-4EAB-A1B4-6C95CFFD3470}" srcOrd="0" destOrd="0" parTransId="{C29EDC5D-EB91-4E42-8797-2FFE61E76220}" sibTransId="{CE306D92-6804-42BB-A3D5-763410CEE011}"/>
    <dgm:cxn modelId="{D2BAE58E-85ED-4006-81DE-8574B134389A}" srcId="{749B8627-01C5-4461-98B1-6B1C59A8FE65}" destId="{996EDEBC-4A7F-4580-8B92-A7AB6D0D9E7C}" srcOrd="0" destOrd="0" parTransId="{7FEB448F-4D12-43D5-9BDC-AB51FD0501BF}" sibTransId="{BC8FD381-EE36-4F94-9B11-68AD85F0D7C5}"/>
    <dgm:cxn modelId="{A3A44399-C13D-4E49-8292-98FA43883F8B}" srcId="{749B8627-01C5-4461-98B1-6B1C59A8FE65}" destId="{F7F02724-1F7D-41ED-A029-D4B6262164E2}" srcOrd="2" destOrd="0" parTransId="{46E55415-76A4-4E93-B608-E80856FE5778}" sibTransId="{BFCDAF5B-01DC-47B9-891F-39529E2B345C}"/>
    <dgm:cxn modelId="{C42D64B4-CE46-45D1-83B3-669B3525E987}" srcId="{F7F02724-1F7D-41ED-A029-D4B6262164E2}" destId="{46016469-C5CA-4DC5-9312-DAF12225315D}" srcOrd="0" destOrd="0" parTransId="{0C42D9AD-90D8-480D-AF05-9B7A2E35E21C}" sibTransId="{702EC7BD-27AF-4D3F-9791-35878AC993BA}"/>
    <dgm:cxn modelId="{3B782FD0-814F-40DF-A0D6-426900275C73}" srcId="{8DE2347B-A03F-4BC7-BFE2-FA554DB1E819}" destId="{8AFECCA9-909F-41D1-9DE2-626CF2C5AE11}" srcOrd="0" destOrd="0" parTransId="{EF995431-F3BC-4946-8C2F-92F00BE776D1}" sibTransId="{F9E6DA45-DB3C-45B2-8F4C-D9374B29D679}"/>
    <dgm:cxn modelId="{2F146FD3-E8C1-4A3B-A861-34A0B64ACF31}" type="presOf" srcId="{56ABEC2C-22A7-4277-96CB-8BEA86528D18}" destId="{D4FCBE96-38C9-429C-816E-56FA48912AFD}" srcOrd="0" destOrd="3" presId="urn:diagrams.loki3.com/BracketList+Icon"/>
    <dgm:cxn modelId="{AA36EED5-7DAD-4E7C-9EEF-AE54702A0DB1}" srcId="{CDACE48E-ABD6-46F0-B827-D7CE08E28082}" destId="{94CE811B-39F2-416A-AFC1-999FA8B5C993}" srcOrd="1" destOrd="0" parTransId="{72A55D62-E9AB-4385-8A3F-2448C2459875}" sibTransId="{4846D4BA-5302-4A9B-BC4A-FB539C1948BC}"/>
    <dgm:cxn modelId="{2956FDD5-3610-4E1C-8ED8-BAC86DD8FF01}" srcId="{8DE2347B-A03F-4BC7-BFE2-FA554DB1E819}" destId="{56ABEC2C-22A7-4277-96CB-8BEA86528D18}" srcOrd="3" destOrd="0" parTransId="{DF80CFD3-2EB9-41A0-B472-DB8F98489C34}" sibTransId="{966BCBBA-B50E-4263-A428-25507F790337}"/>
    <dgm:cxn modelId="{613821D7-D58E-4F0A-9C04-F29363731D09}" srcId="{8DE2347B-A03F-4BC7-BFE2-FA554DB1E819}" destId="{2F293596-6E61-4204-991C-B34801FEA34A}" srcOrd="4" destOrd="0" parTransId="{F040B6C5-E014-408F-8F53-B4D345E8FD6D}" sibTransId="{6EF650AC-CEEE-4367-A5F6-12B5D2F43AD6}"/>
    <dgm:cxn modelId="{5831CBFB-E966-4B65-BA47-EE1D84138D10}" type="presOf" srcId="{46016469-C5CA-4DC5-9312-DAF12225315D}" destId="{104BEAD5-733F-4F25-BCEA-71C491FF7F23}" srcOrd="0" destOrd="0" presId="urn:diagrams.loki3.com/BracketList+Icon"/>
    <dgm:cxn modelId="{96C7863C-FC68-49D8-9F7A-3E93EB26535D}" type="presParOf" srcId="{3E4ABF33-446B-45AA-B7FD-23FBAE9C201C}" destId="{96915E94-8C02-4415-ACBB-6A1D37C5DAB1}" srcOrd="0" destOrd="0" presId="urn:diagrams.loki3.com/BracketList+Icon"/>
    <dgm:cxn modelId="{4CB17916-4336-4B7C-825C-54DF124BF3F8}" type="presParOf" srcId="{96915E94-8C02-4415-ACBB-6A1D37C5DAB1}" destId="{9924F1EC-71E1-47EC-A9B0-2C4AE0E082C8}" srcOrd="0" destOrd="0" presId="urn:diagrams.loki3.com/BracketList+Icon"/>
    <dgm:cxn modelId="{AFFD9E27-416B-4FF7-BA0D-C630391E6397}" type="presParOf" srcId="{96915E94-8C02-4415-ACBB-6A1D37C5DAB1}" destId="{2E586F26-3F60-4270-A8C5-04B66B8EEE83}" srcOrd="1" destOrd="0" presId="urn:diagrams.loki3.com/BracketList+Icon"/>
    <dgm:cxn modelId="{E78A4AA6-A542-458E-9821-F07655B747DA}" type="presParOf" srcId="{96915E94-8C02-4415-ACBB-6A1D37C5DAB1}" destId="{9083A248-AA66-4E2B-B44B-94E1EBFD1C6C}" srcOrd="2" destOrd="0" presId="urn:diagrams.loki3.com/BracketList+Icon"/>
    <dgm:cxn modelId="{0500ED7D-7C54-481C-A814-C1CF6B5EF3D7}" type="presParOf" srcId="{96915E94-8C02-4415-ACBB-6A1D37C5DAB1}" destId="{86255664-F960-4834-8B6A-AEB57B93FF24}" srcOrd="3" destOrd="0" presId="urn:diagrams.loki3.com/BracketList+Icon"/>
    <dgm:cxn modelId="{EF7737D7-61CC-4C5D-AC84-1D5A845CE778}" type="presParOf" srcId="{3E4ABF33-446B-45AA-B7FD-23FBAE9C201C}" destId="{8BD477A1-CEAF-42D6-91B0-E7F694E4DE67}" srcOrd="1" destOrd="0" presId="urn:diagrams.loki3.com/BracketList+Icon"/>
    <dgm:cxn modelId="{CBAC6B93-416D-4C88-A29F-3E94C153332A}" type="presParOf" srcId="{3E4ABF33-446B-45AA-B7FD-23FBAE9C201C}" destId="{74C1C6FC-AFBA-4A49-8F28-282A0022D364}" srcOrd="2" destOrd="0" presId="urn:diagrams.loki3.com/BracketList+Icon"/>
    <dgm:cxn modelId="{8D0C0F95-FE19-4379-B274-8814399FB007}" type="presParOf" srcId="{74C1C6FC-AFBA-4A49-8F28-282A0022D364}" destId="{DC3D88BF-B290-4DEA-A96C-9A503B5873B7}" srcOrd="0" destOrd="0" presId="urn:diagrams.loki3.com/BracketList+Icon"/>
    <dgm:cxn modelId="{151769B9-A901-40E2-94B8-4B7461B07DD6}" type="presParOf" srcId="{74C1C6FC-AFBA-4A49-8F28-282A0022D364}" destId="{0C1B5F22-15EC-4F03-9AC7-65B980F76BC4}" srcOrd="1" destOrd="0" presId="urn:diagrams.loki3.com/BracketList+Icon"/>
    <dgm:cxn modelId="{F9B26D62-BDA7-4CB0-A9B5-F0ABF5C88042}" type="presParOf" srcId="{74C1C6FC-AFBA-4A49-8F28-282A0022D364}" destId="{6D89FCEA-0C84-40C8-BA46-A214E24D4C5E}" srcOrd="2" destOrd="0" presId="urn:diagrams.loki3.com/BracketList+Icon"/>
    <dgm:cxn modelId="{4E074652-416A-4917-B367-726DBF8F8251}" type="presParOf" srcId="{74C1C6FC-AFBA-4A49-8F28-282A0022D364}" destId="{AF367FBC-E9F3-4FDE-8CCC-64F78F138746}" srcOrd="3" destOrd="0" presId="urn:diagrams.loki3.com/BracketList+Icon"/>
    <dgm:cxn modelId="{F78EC9B8-090C-48AF-816D-F705B1475303}" type="presParOf" srcId="{3E4ABF33-446B-45AA-B7FD-23FBAE9C201C}" destId="{0A063888-721B-450F-BF04-0D3804DC0E98}" srcOrd="3" destOrd="0" presId="urn:diagrams.loki3.com/BracketList+Icon"/>
    <dgm:cxn modelId="{B3707ACB-2FDE-4BA4-A82A-71CC358F24D3}" type="presParOf" srcId="{3E4ABF33-446B-45AA-B7FD-23FBAE9C201C}" destId="{4D58A495-29FD-43CF-BA1B-F65CBFE31AA2}" srcOrd="4" destOrd="0" presId="urn:diagrams.loki3.com/BracketList+Icon"/>
    <dgm:cxn modelId="{2104810F-36B1-4DB6-BBE6-09E9CB2E3317}" type="presParOf" srcId="{4D58A495-29FD-43CF-BA1B-F65CBFE31AA2}" destId="{3E5D1FAC-1A08-45E2-87DB-5BD0849A8408}" srcOrd="0" destOrd="0" presId="urn:diagrams.loki3.com/BracketList+Icon"/>
    <dgm:cxn modelId="{A5026BEA-7F00-4401-84BB-6E256BCFF854}" type="presParOf" srcId="{4D58A495-29FD-43CF-BA1B-F65CBFE31AA2}" destId="{B2219197-B413-425F-BF17-258DD82F3CFF}" srcOrd="1" destOrd="0" presId="urn:diagrams.loki3.com/BracketList+Icon"/>
    <dgm:cxn modelId="{BB96B107-34CA-4B3A-9427-BCD16EE2CE74}" type="presParOf" srcId="{4D58A495-29FD-43CF-BA1B-F65CBFE31AA2}" destId="{C6AA1EB6-0C8D-477F-BBA2-7848B16C0A4E}" srcOrd="2" destOrd="0" presId="urn:diagrams.loki3.com/BracketList+Icon"/>
    <dgm:cxn modelId="{D1908B97-C3F7-4817-91B6-40995A3E8FBF}" type="presParOf" srcId="{4D58A495-29FD-43CF-BA1B-F65CBFE31AA2}" destId="{104BEAD5-733F-4F25-BCEA-71C491FF7F23}" srcOrd="3" destOrd="0" presId="urn:diagrams.loki3.com/BracketList+Icon"/>
    <dgm:cxn modelId="{90DA4BBC-3CAC-4D9B-9DCD-889996B63D7B}" type="presParOf" srcId="{3E4ABF33-446B-45AA-B7FD-23FBAE9C201C}" destId="{0D06A6EA-14DC-4CF4-9999-D81B5E2D4596}" srcOrd="5" destOrd="0" presId="urn:diagrams.loki3.com/BracketList+Icon"/>
    <dgm:cxn modelId="{7ED8AAC9-A3C1-420B-B1D3-611429F5ED33}" type="presParOf" srcId="{3E4ABF33-446B-45AA-B7FD-23FBAE9C201C}" destId="{0320EDF8-6DC7-4C63-8FEC-D6E00DA4C3A5}" srcOrd="6" destOrd="0" presId="urn:diagrams.loki3.com/BracketList+Icon"/>
    <dgm:cxn modelId="{C5C961DF-748D-4973-A9A0-4A7D6A6D6886}" type="presParOf" srcId="{0320EDF8-6DC7-4C63-8FEC-D6E00DA4C3A5}" destId="{406C6B39-A457-46B1-B11E-17D9DC83DE1F}" srcOrd="0" destOrd="0" presId="urn:diagrams.loki3.com/BracketList+Icon"/>
    <dgm:cxn modelId="{04CDF844-FD1C-4CF2-8BED-2FE01A8C69AA}" type="presParOf" srcId="{0320EDF8-6DC7-4C63-8FEC-D6E00DA4C3A5}" destId="{AF7DBB28-319E-4B53-831D-020B74D4E693}" srcOrd="1" destOrd="0" presId="urn:diagrams.loki3.com/BracketList+Icon"/>
    <dgm:cxn modelId="{5897A28F-2A23-43F8-9E4A-F8DB5C8AFDF7}" type="presParOf" srcId="{0320EDF8-6DC7-4C63-8FEC-D6E00DA4C3A5}" destId="{AA8106FC-209B-4982-A2C0-DA387C294912}" srcOrd="2" destOrd="0" presId="urn:diagrams.loki3.com/BracketList+Icon"/>
    <dgm:cxn modelId="{A9FD3A43-5D52-447F-B924-2FD8FD12E261}" type="presParOf" srcId="{0320EDF8-6DC7-4C63-8FEC-D6E00DA4C3A5}" destId="{D4FCBE96-38C9-429C-816E-56FA48912AFD}" srcOrd="3" destOrd="0" presId="urn:diagrams.loki3.com/BracketList+Icon"/>
    <dgm:cxn modelId="{2C8F487C-7F23-42F3-891D-ADCAF6A30678}" type="presParOf" srcId="{3E4ABF33-446B-45AA-B7FD-23FBAE9C201C}" destId="{093DD762-09FC-4E45-8630-AB056C069956}" srcOrd="7" destOrd="0" presId="urn:diagrams.loki3.com/BracketList+Icon"/>
    <dgm:cxn modelId="{D1226C68-4F74-45CE-9F1C-3B61A2B71B29}" type="presParOf" srcId="{3E4ABF33-446B-45AA-B7FD-23FBAE9C201C}" destId="{CF553AE5-CFEF-495B-8F0A-8388F70EC8E6}" srcOrd="8" destOrd="0" presId="urn:diagrams.loki3.com/BracketList+Icon"/>
    <dgm:cxn modelId="{A41869A6-5157-44B1-B610-18002889C116}" type="presParOf" srcId="{CF553AE5-CFEF-495B-8F0A-8388F70EC8E6}" destId="{20D0B5BD-098A-42B2-8D6F-DD1329C1615D}" srcOrd="0" destOrd="0" presId="urn:diagrams.loki3.com/BracketList+Icon"/>
    <dgm:cxn modelId="{A8898C3D-524C-428F-8705-574F65E0BA15}" type="presParOf" srcId="{CF553AE5-CFEF-495B-8F0A-8388F70EC8E6}" destId="{8AFBE9A8-2A36-4147-B6B7-FF63D3974D39}" srcOrd="1" destOrd="0" presId="urn:diagrams.loki3.com/BracketList+Icon"/>
    <dgm:cxn modelId="{64514540-58E8-4B78-BF1F-18D3732D3020}" type="presParOf" srcId="{CF553AE5-CFEF-495B-8F0A-8388F70EC8E6}" destId="{0DB9CC35-C8FA-4442-BA22-9694CA9CB727}" srcOrd="2" destOrd="0" presId="urn:diagrams.loki3.com/BracketList+Icon"/>
    <dgm:cxn modelId="{FEA8D8C1-4BF0-4510-9FE7-D717A890EC8E}" type="presParOf" srcId="{CF553AE5-CFEF-495B-8F0A-8388F70EC8E6}" destId="{D1D4E027-6A59-4BA4-BD6B-1D8402E45C28}" srcOrd="3" destOrd="0" presId="urn:diagrams.loki3.com/BracketList+Icon"/>
  </dgm:cxnLst>
  <dgm:bg>
    <a:solidFill>
      <a:schemeClr val="accent5">
        <a:lumMod val="9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4F1EC-71E1-47EC-A9B0-2C4AE0E082C8}">
      <dsp:nvSpPr>
        <dsp:cNvPr id="0" name=""/>
        <dsp:cNvSpPr/>
      </dsp:nvSpPr>
      <dsp:spPr>
        <a:xfrm>
          <a:off x="0" y="83182"/>
          <a:ext cx="2209800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Нещасний </a:t>
          </a:r>
          <a:r>
            <a:rPr lang="uk-UA" sz="1600" kern="1200" dirty="0">
              <a:solidFill>
                <a:srgbClr val="003300"/>
              </a:solidFill>
              <a:latin typeface="Century Schoolbook" panose="02040604050505020304" pitchFamily="18" charset="0"/>
            </a:rPr>
            <a:t>випадок</a:t>
          </a:r>
          <a:endParaRPr lang="ru-RU" sz="1600" kern="1200" dirty="0">
            <a:solidFill>
              <a:srgbClr val="003300"/>
            </a:solidFill>
            <a:latin typeface="Century Schoolbook" panose="02040604050505020304" pitchFamily="18" charset="0"/>
          </a:endParaRPr>
        </a:p>
      </dsp:txBody>
      <dsp:txXfrm>
        <a:off x="0" y="83182"/>
        <a:ext cx="2209800" cy="336600"/>
      </dsp:txXfrm>
    </dsp:sp>
    <dsp:sp modelId="{2E586F26-3F60-4270-A8C5-04B66B8EEE83}">
      <dsp:nvSpPr>
        <dsp:cNvPr id="0" name=""/>
        <dsp:cNvSpPr/>
      </dsp:nvSpPr>
      <dsp:spPr>
        <a:xfrm>
          <a:off x="2209799" y="14810"/>
          <a:ext cx="441960" cy="473343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5664-F960-4834-8B6A-AEB57B93FF24}">
      <dsp:nvSpPr>
        <dsp:cNvPr id="0" name=""/>
        <dsp:cNvSpPr/>
      </dsp:nvSpPr>
      <dsp:spPr>
        <a:xfrm>
          <a:off x="2828543" y="14810"/>
          <a:ext cx="6010656" cy="47334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36000" rIns="0" bIns="36000" numCol="1" spcCol="1270" anchor="ctr" anchorCtr="1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Ужити заходів щодо усунення причин, що викликали нещасний випадок</a:t>
          </a:r>
          <a:r>
            <a:rPr lang="uk-UA" sz="1400" kern="1200" dirty="0">
              <a:solidFill>
                <a:srgbClr val="003300"/>
              </a:solidFill>
            </a:rPr>
            <a:t>.</a:t>
          </a:r>
          <a:endParaRPr lang="ru-RU" sz="1400" kern="1200" dirty="0">
            <a:solidFill>
              <a:srgbClr val="003300"/>
            </a:solidFill>
          </a:endParaRPr>
        </a:p>
      </dsp:txBody>
      <dsp:txXfrm>
        <a:off x="2828543" y="14810"/>
        <a:ext cx="6010656" cy="473343"/>
      </dsp:txXfrm>
    </dsp:sp>
    <dsp:sp modelId="{DC3D88BF-B290-4DEA-A96C-9A503B5873B7}">
      <dsp:nvSpPr>
        <dsp:cNvPr id="0" name=""/>
        <dsp:cNvSpPr/>
      </dsp:nvSpPr>
      <dsp:spPr>
        <a:xfrm>
          <a:off x="0" y="773534"/>
          <a:ext cx="2209800" cy="462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Повідомлення про нещасний випадок</a:t>
          </a:r>
          <a:endParaRPr lang="ru-RU" sz="1400" kern="1200" dirty="0">
            <a:solidFill>
              <a:srgbClr val="003300"/>
            </a:solidFill>
            <a:latin typeface="Century Schoolbook" panose="02040604050505020304" pitchFamily="18" charset="0"/>
          </a:endParaRPr>
        </a:p>
      </dsp:txBody>
      <dsp:txXfrm>
        <a:off x="0" y="773534"/>
        <a:ext cx="2209800" cy="462825"/>
      </dsp:txXfrm>
    </dsp:sp>
    <dsp:sp modelId="{0C1B5F22-15EC-4F03-9AC7-65B980F76BC4}">
      <dsp:nvSpPr>
        <dsp:cNvPr id="0" name=""/>
        <dsp:cNvSpPr/>
      </dsp:nvSpPr>
      <dsp:spPr>
        <a:xfrm>
          <a:off x="2209799" y="549353"/>
          <a:ext cx="441960" cy="911186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67FBC-E9F3-4FDE-8CCC-64F78F138746}">
      <dsp:nvSpPr>
        <dsp:cNvPr id="0" name=""/>
        <dsp:cNvSpPr/>
      </dsp:nvSpPr>
      <dsp:spPr>
        <a:xfrm>
          <a:off x="2828543" y="549353"/>
          <a:ext cx="6010656" cy="91118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Повідомити батьків, інших законних представників потерпілого;</a:t>
          </a:r>
          <a:endParaRPr lang="ru-RU" sz="1400" kern="1200" dirty="0">
            <a:solidFill>
              <a:srgbClr val="003300"/>
            </a:solidFill>
            <a:latin typeface="Century Schoolbook" panose="020406040505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Направити письмовий запит до закладу охорони здоров</a:t>
          </a:r>
          <a:r>
            <a:rPr lang="en-US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’</a:t>
          </a: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я</a:t>
          </a:r>
          <a:r>
            <a:rPr lang="ru-RU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 для </a:t>
          </a:r>
          <a:r>
            <a:rPr lang="ru-RU" sz="1400" kern="1200" dirty="0" err="1">
              <a:solidFill>
                <a:srgbClr val="003300"/>
              </a:solidFill>
              <a:latin typeface="Century Schoolbook" panose="02040604050505020304" pitchFamily="18" charset="0"/>
            </a:rPr>
            <a:t>отримання</a:t>
          </a:r>
          <a:r>
            <a:rPr lang="ru-RU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 </a:t>
          </a:r>
          <a:r>
            <a:rPr lang="ru-RU" sz="1400" kern="1200" dirty="0" err="1">
              <a:solidFill>
                <a:srgbClr val="003300"/>
              </a:solidFill>
              <a:latin typeface="Century Schoolbook" panose="02040604050505020304" pitchFamily="18" charset="0"/>
            </a:rPr>
            <a:t>довідки</a:t>
          </a:r>
          <a:r>
            <a:rPr lang="ru-RU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 про характер та </a:t>
          </a:r>
          <a:r>
            <a:rPr lang="ru-RU" sz="1400" kern="1200" dirty="0" err="1">
              <a:solidFill>
                <a:srgbClr val="003300"/>
              </a:solidFill>
              <a:latin typeface="Century Schoolbook" panose="02040604050505020304" pitchFamily="18" charset="0"/>
            </a:rPr>
            <a:t>тяжкість</a:t>
          </a:r>
          <a:r>
            <a:rPr lang="ru-RU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 </a:t>
          </a:r>
          <a:r>
            <a:rPr lang="ru-RU" sz="1400" kern="1200" dirty="0" err="1">
              <a:solidFill>
                <a:srgbClr val="003300"/>
              </a:solidFill>
              <a:latin typeface="Century Schoolbook" panose="02040604050505020304" pitchFamily="18" charset="0"/>
            </a:rPr>
            <a:t>ушкодження</a:t>
          </a:r>
          <a:r>
            <a:rPr lang="ru-RU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 </a:t>
          </a:r>
          <a:r>
            <a:rPr lang="ru-RU" sz="1400" kern="1200" dirty="0" err="1">
              <a:solidFill>
                <a:srgbClr val="003300"/>
              </a:solidFill>
              <a:latin typeface="Century Schoolbook" panose="02040604050505020304" pitchFamily="18" charset="0"/>
            </a:rPr>
            <a:t>потерпілого</a:t>
          </a:r>
          <a:r>
            <a:rPr lang="ru-RU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.</a:t>
          </a:r>
        </a:p>
      </dsp:txBody>
      <dsp:txXfrm>
        <a:off x="2828543" y="549353"/>
        <a:ext cx="6010656" cy="911186"/>
      </dsp:txXfrm>
    </dsp:sp>
    <dsp:sp modelId="{3E5D1FAC-1A08-45E2-87DB-5BD0849A8408}">
      <dsp:nvSpPr>
        <dsp:cNvPr id="0" name=""/>
        <dsp:cNvSpPr/>
      </dsp:nvSpPr>
      <dsp:spPr>
        <a:xfrm>
          <a:off x="0" y="1542449"/>
          <a:ext cx="2209800" cy="66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Наказ закладу освіти (органу управління освітою</a:t>
          </a:r>
          <a:r>
            <a:rPr lang="uk-UA" sz="1400" kern="1200" dirty="0">
              <a:solidFill>
                <a:srgbClr val="003300"/>
              </a:solidFill>
            </a:rPr>
            <a:t>)</a:t>
          </a:r>
          <a:endParaRPr lang="ru-RU" sz="700" kern="1200" dirty="0">
            <a:solidFill>
              <a:srgbClr val="003300"/>
            </a:solidFill>
          </a:endParaRPr>
        </a:p>
      </dsp:txBody>
      <dsp:txXfrm>
        <a:off x="0" y="1542449"/>
        <a:ext cx="2209800" cy="662681"/>
      </dsp:txXfrm>
    </dsp:sp>
    <dsp:sp modelId="{B2219197-B413-425F-BF17-258DD82F3CFF}">
      <dsp:nvSpPr>
        <dsp:cNvPr id="0" name=""/>
        <dsp:cNvSpPr/>
      </dsp:nvSpPr>
      <dsp:spPr>
        <a:xfrm>
          <a:off x="2209799" y="1521740"/>
          <a:ext cx="441960" cy="704098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BEAD5-733F-4F25-BCEA-71C491FF7F23}">
      <dsp:nvSpPr>
        <dsp:cNvPr id="0" name=""/>
        <dsp:cNvSpPr/>
      </dsp:nvSpPr>
      <dsp:spPr>
        <a:xfrm>
          <a:off x="2828543" y="1521740"/>
          <a:ext cx="6010656" cy="70409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Протягом доби утворити комісію з розслідування нещасного випадку у складі не менше ніж три особи та організувати розслідування нещасного випадку.</a:t>
          </a:r>
          <a:endParaRPr lang="ru-RU" sz="1400" kern="1200" dirty="0">
            <a:solidFill>
              <a:srgbClr val="003300"/>
            </a:solidFill>
            <a:latin typeface="Century Schoolbook" panose="02040604050505020304" pitchFamily="18" charset="0"/>
          </a:endParaRPr>
        </a:p>
      </dsp:txBody>
      <dsp:txXfrm>
        <a:off x="2828543" y="1521740"/>
        <a:ext cx="6010656" cy="704098"/>
      </dsp:txXfrm>
    </dsp:sp>
    <dsp:sp modelId="{406C6B39-A457-46B1-B11E-17D9DC83DE1F}">
      <dsp:nvSpPr>
        <dsp:cNvPr id="0" name=""/>
        <dsp:cNvSpPr/>
      </dsp:nvSpPr>
      <dsp:spPr>
        <a:xfrm>
          <a:off x="0" y="3039130"/>
          <a:ext cx="2209800" cy="462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Акт розслідування нещасного випадку</a:t>
          </a:r>
          <a:endParaRPr lang="ru-RU" sz="1400" kern="1200" dirty="0">
            <a:solidFill>
              <a:srgbClr val="003300"/>
            </a:solidFill>
            <a:latin typeface="Century Schoolbook" panose="02040604050505020304" pitchFamily="18" charset="0"/>
          </a:endParaRPr>
        </a:p>
      </dsp:txBody>
      <dsp:txXfrm>
        <a:off x="0" y="3039130"/>
        <a:ext cx="2209800" cy="462825"/>
      </dsp:txXfrm>
    </dsp:sp>
    <dsp:sp modelId="{AF7DBB28-319E-4B53-831D-020B74D4E693}">
      <dsp:nvSpPr>
        <dsp:cNvPr id="0" name=""/>
        <dsp:cNvSpPr/>
      </dsp:nvSpPr>
      <dsp:spPr>
        <a:xfrm>
          <a:off x="2209799" y="2287039"/>
          <a:ext cx="441960" cy="1967006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CBE96-38C9-429C-816E-56FA48912AFD}">
      <dsp:nvSpPr>
        <dsp:cNvPr id="0" name=""/>
        <dsp:cNvSpPr/>
      </dsp:nvSpPr>
      <dsp:spPr>
        <a:xfrm>
          <a:off x="2828543" y="2287039"/>
          <a:ext cx="6010656" cy="19670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З</a:t>
          </a:r>
          <a:r>
            <a:rPr lang="en-US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’</a:t>
          </a: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ясувати обставини і причини настання нещасного випадку;</a:t>
          </a:r>
          <a:endParaRPr lang="ru-RU" sz="1400" kern="1200" dirty="0">
            <a:solidFill>
              <a:srgbClr val="003300"/>
            </a:solidFill>
            <a:latin typeface="Century Schoolbook" panose="020406040505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Визначити, </a:t>
          </a:r>
          <a:r>
            <a:rPr lang="uk-UA" sz="1400" kern="1200" dirty="0" err="1">
              <a:solidFill>
                <a:srgbClr val="003300"/>
              </a:solidFill>
              <a:latin typeface="Century Schoolbook" panose="02040604050505020304" pitchFamily="18" charset="0"/>
            </a:rPr>
            <a:t>пов</a:t>
          </a:r>
          <a:r>
            <a:rPr lang="en-US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’</a:t>
          </a:r>
          <a:r>
            <a:rPr lang="uk-UA" sz="1400" kern="1200" dirty="0" err="1">
              <a:solidFill>
                <a:srgbClr val="003300"/>
              </a:solidFill>
              <a:latin typeface="Century Schoolbook" panose="02040604050505020304" pitchFamily="18" charset="0"/>
            </a:rPr>
            <a:t>язаний</a:t>
          </a: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 чи не </a:t>
          </a:r>
          <a:r>
            <a:rPr lang="uk-UA" sz="1400" kern="1200" dirty="0" err="1">
              <a:solidFill>
                <a:srgbClr val="003300"/>
              </a:solidFill>
              <a:latin typeface="Century Schoolbook" panose="02040604050505020304" pitchFamily="18" charset="0"/>
            </a:rPr>
            <a:t>пов</a:t>
          </a:r>
          <a:r>
            <a:rPr lang="en-US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’</a:t>
          </a:r>
          <a:r>
            <a:rPr lang="uk-UA" sz="1400" kern="1200" dirty="0" err="1">
              <a:solidFill>
                <a:srgbClr val="003300"/>
              </a:solidFill>
              <a:latin typeface="Century Schoolbook" panose="02040604050505020304" pitchFamily="18" charset="0"/>
            </a:rPr>
            <a:t>язаний</a:t>
          </a: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 нещасний випадок з освітнім процесом;</a:t>
          </a:r>
          <a:endParaRPr lang="ru-RU" sz="1400" kern="1200" dirty="0">
            <a:solidFill>
              <a:srgbClr val="003300"/>
            </a:solidFill>
            <a:latin typeface="Century Schoolbook" panose="020406040505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Установити осіб, які допустили порушення вимог нормативно-правових актів з питань охорони праці та безпеки життєдіяльності;</a:t>
          </a:r>
          <a:endParaRPr lang="ru-RU" sz="1400" kern="1200" dirty="0">
            <a:solidFill>
              <a:srgbClr val="003300"/>
            </a:solidFill>
            <a:latin typeface="Century Schoolbook" panose="020406040505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Розробити заходи щодо попередження побідних нещасних випадків у майбутньому;</a:t>
          </a:r>
          <a:endParaRPr lang="ru-RU" sz="1400" kern="1200" dirty="0">
            <a:solidFill>
              <a:srgbClr val="003300"/>
            </a:solidFill>
            <a:latin typeface="Century Schoolbook" panose="020406040505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Протягом 5 робочих днів провести розслідування нещасного випадку та скласти акт за встановленою формою.</a:t>
          </a:r>
          <a:endParaRPr lang="ru-RU" sz="1400" kern="1200" dirty="0">
            <a:solidFill>
              <a:srgbClr val="003300"/>
            </a:solidFill>
            <a:latin typeface="Century Schoolbook" panose="02040604050505020304" pitchFamily="18" charset="0"/>
          </a:endParaRPr>
        </a:p>
      </dsp:txBody>
      <dsp:txXfrm>
        <a:off x="2828543" y="2287039"/>
        <a:ext cx="6010656" cy="1967006"/>
      </dsp:txXfrm>
    </dsp:sp>
    <dsp:sp modelId="{20D0B5BD-098A-42B2-8D6F-DD1329C1615D}">
      <dsp:nvSpPr>
        <dsp:cNvPr id="0" name=""/>
        <dsp:cNvSpPr/>
      </dsp:nvSpPr>
      <dsp:spPr>
        <a:xfrm>
          <a:off x="0" y="4529236"/>
          <a:ext cx="2209800" cy="652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Наказ за результатами розслідування нещасного випадку</a:t>
          </a:r>
          <a:endParaRPr lang="ru-RU" sz="1400" kern="1200" dirty="0">
            <a:solidFill>
              <a:srgbClr val="003300"/>
            </a:solidFill>
            <a:latin typeface="Century Schoolbook" panose="02040604050505020304" pitchFamily="18" charset="0"/>
          </a:endParaRPr>
        </a:p>
      </dsp:txBody>
      <dsp:txXfrm>
        <a:off x="0" y="4529236"/>
        <a:ext cx="2209800" cy="652162"/>
      </dsp:txXfrm>
    </dsp:sp>
    <dsp:sp modelId="{8AFBE9A8-2A36-4147-B6B7-FF63D3974D39}">
      <dsp:nvSpPr>
        <dsp:cNvPr id="0" name=""/>
        <dsp:cNvSpPr/>
      </dsp:nvSpPr>
      <dsp:spPr>
        <a:xfrm>
          <a:off x="2209799" y="4315245"/>
          <a:ext cx="441960" cy="1080144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4E027-6A59-4BA4-BD6B-1D8402E45C28}">
      <dsp:nvSpPr>
        <dsp:cNvPr id="0" name=""/>
        <dsp:cNvSpPr/>
      </dsp:nvSpPr>
      <dsp:spPr>
        <a:xfrm>
          <a:off x="2828543" y="4315245"/>
          <a:ext cx="6010656" cy="108014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3300"/>
              </a:solidFill>
              <a:latin typeface="Century Schoolbook" panose="02040604050505020304" pitchFamily="18" charset="0"/>
            </a:rPr>
            <a:t>Про вжиття запропонованих комісією із розслідування заходів щодо запобігання подібним випадкам, а також притягнення осіб, які допустили порушення нормативно-правових актів про охорону праці, вимог безпеки проведення освітнього процесу, до відповідальності згідно із законодавством України.</a:t>
          </a:r>
          <a:endParaRPr lang="ru-RU" sz="1400" kern="1200" dirty="0">
            <a:solidFill>
              <a:srgbClr val="003300"/>
            </a:solidFill>
            <a:latin typeface="Century Schoolbook" panose="02040604050505020304" pitchFamily="18" charset="0"/>
          </a:endParaRPr>
        </a:p>
      </dsp:txBody>
      <dsp:txXfrm>
        <a:off x="2828543" y="4315245"/>
        <a:ext cx="6010656" cy="1080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94270-191D-4918-BFCE-83EF47DCBEE0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7C313-2358-457A-A224-002B57A17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385D-511A-48AA-8A46-8EB91DAFE814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8D4D9-210F-4A24-BC81-DA7A28E4C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27D7-96CF-4EC0-A5D0-90B1C6F3FED5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AE227-5CD9-4F2E-B05B-1F5C8F1D6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755D3-4A8E-4423-A4B4-B7ABED3874DE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2F70D-4C5B-4B22-984C-7915BFAAF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C39CF-E587-46CD-A6E9-72D12AF6A496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0DD4-275F-45EE-84B6-9BCDD522A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6548-B0B6-4F1E-AFAB-CB455D873037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09CC8-FC8A-4037-9C9B-E3097DF37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FFC6-F76F-45DD-AA31-967DF1FCBAB6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F2DE-C807-4FF8-8AEC-E9331B279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B6A08-F03A-4A26-9EE7-0E9FBEF4BDB3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C7A5-4ED6-4DA2-B489-308F27AA6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7DDF1-3410-401D-A42C-B10CACED06D1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6DE5A-B3B1-46E0-B175-48751AC77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E3879-1BAE-4B3C-A4EE-FBEEA2919041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1F2EA-CB6A-4730-B7EB-60E6704CA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27EBD-A18B-4689-ABCA-1532DC512A90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9AE41-E152-43AE-947D-2E2E56D59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688171-182D-4B54-9630-7477C84B1945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B93917-B1A8-44B0-B509-C8CF6A3F5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848600" cy="3581400"/>
          </a:xfrm>
        </p:spPr>
        <p:txBody>
          <a:bodyPr/>
          <a:lstStyle/>
          <a:p>
            <a:r>
              <a:rPr lang="uk-UA" sz="3000" b="1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Про стан травматизму у побуті та під час освітнього процесу серед учнів  (вихованців) та працівників закладів освіти за 2019 рік та організацію роботи з охорони праці у 2020 році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24400" y="563880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altLang="ru-RU" b="1" i="1" dirty="0">
                <a:solidFill>
                  <a:srgbClr val="7030A0"/>
                </a:solidFill>
                <a:latin typeface="Century Schoolbook" panose="02040604050505020304" pitchFamily="18" charset="0"/>
              </a:rPr>
              <a:t>Шостак Ірина Віталіївна,</a:t>
            </a:r>
          </a:p>
          <a:p>
            <a:pPr>
              <a:defRPr/>
            </a:pPr>
            <a:r>
              <a:rPr lang="uk-UA" b="1" i="1" dirty="0">
                <a:solidFill>
                  <a:srgbClr val="7030A0"/>
                </a:solidFill>
                <a:latin typeface="Century Schoolbook" panose="02040604050505020304" pitchFamily="18" charset="0"/>
              </a:rPr>
              <a:t>інженер з охорони праці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300335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ru-RU" sz="2000" b="1" i="1" dirty="0">
                <a:solidFill>
                  <a:srgbClr val="7030A0"/>
                </a:solidFill>
                <a:latin typeface="Century Schoolbook" panose="02040604050505020304" pitchFamily="18" charset="0"/>
              </a:rPr>
              <a:t>Відділ освіти </a:t>
            </a:r>
            <a:r>
              <a:rPr lang="uk-UA" altLang="ru-RU" sz="2000" b="1" i="1" dirty="0" err="1">
                <a:solidFill>
                  <a:srgbClr val="7030A0"/>
                </a:solidFill>
                <a:latin typeface="Century Schoolbook" panose="02040604050505020304" pitchFamily="18" charset="0"/>
              </a:rPr>
              <a:t>Краснокутської</a:t>
            </a:r>
            <a:r>
              <a:rPr lang="uk-UA" altLang="ru-RU" sz="2000" b="1" i="1" dirty="0">
                <a:solidFill>
                  <a:srgbClr val="7030A0"/>
                </a:solidFill>
                <a:latin typeface="Century Schoolbook" panose="02040604050505020304" pitchFamily="18" charset="0"/>
              </a:rPr>
              <a:t> районної </a:t>
            </a:r>
            <a:br>
              <a:rPr lang="uk-UA" altLang="ru-RU" sz="2000" b="1" i="1" dirty="0">
                <a:solidFill>
                  <a:srgbClr val="7030A0"/>
                </a:solidFill>
                <a:latin typeface="Century Schoolbook" panose="02040604050505020304" pitchFamily="18" charset="0"/>
              </a:rPr>
            </a:br>
            <a:r>
              <a:rPr lang="uk-UA" altLang="ru-RU" sz="2000" b="1" i="1" dirty="0">
                <a:solidFill>
                  <a:srgbClr val="7030A0"/>
                </a:solidFill>
                <a:latin typeface="Century Schoolbook" panose="02040604050505020304" pitchFamily="18" charset="0"/>
              </a:rPr>
              <a:t>державної адміністрації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r" eaLnBrk="1" hangingPunct="1"/>
            <a:r>
              <a:rPr lang="uk-UA" sz="32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До уваги</a:t>
            </a:r>
            <a:endParaRPr lang="ru-RU" sz="32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819399"/>
          </a:xfrm>
        </p:spPr>
        <p:txBody>
          <a:bodyPr/>
          <a:lstStyle/>
          <a:p>
            <a:pPr eaLnBrk="1" hangingPunct="1"/>
            <a:r>
              <a:rPr lang="uk-UA" dirty="0">
                <a:latin typeface="Century Schoolbook" panose="02040604050505020304" pitchFamily="18" charset="0"/>
              </a:rPr>
              <a:t>Стан травматизму у побуті та під час освітнього процесу серед учнів  (вихованців) та працівників закладів освіти за 2019 рік (в порівнянні з 2018 роком) </a:t>
            </a:r>
            <a:endParaRPr lang="ru-RU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  <a:latin typeface="Century Schoolbook" panose="02040604050505020304" pitchFamily="18" charset="0"/>
              </a:rPr>
              <a:t>Причини, </a:t>
            </a:r>
            <a:r>
              <a:rPr lang="ru-RU" sz="2800" b="1" i="1" dirty="0" err="1">
                <a:solidFill>
                  <a:srgbClr val="C00000"/>
                </a:solidFill>
                <a:latin typeface="Century Schoolbook" panose="02040604050505020304" pitchFamily="18" charset="0"/>
              </a:rPr>
              <a:t>які</a:t>
            </a:r>
            <a:r>
              <a:rPr lang="ru-RU" sz="2800" b="1" i="1" dirty="0">
                <a:solidFill>
                  <a:srgbClr val="C0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Century Schoolbook" panose="02040604050505020304" pitchFamily="18" charset="0"/>
              </a:rPr>
              <a:t>призводять</a:t>
            </a:r>
            <a:r>
              <a:rPr lang="ru-RU" sz="2800" b="1" i="1" dirty="0">
                <a:solidFill>
                  <a:srgbClr val="C00000"/>
                </a:solidFill>
                <a:latin typeface="Century Schoolbook" panose="02040604050505020304" pitchFamily="18" charset="0"/>
              </a:rPr>
              <a:t> до </a:t>
            </a:r>
            <a:r>
              <a:rPr lang="ru-RU" sz="2800" b="1" i="1" dirty="0" err="1">
                <a:solidFill>
                  <a:srgbClr val="C00000"/>
                </a:solidFill>
                <a:latin typeface="Century Schoolbook" panose="02040604050505020304" pitchFamily="18" charset="0"/>
              </a:rPr>
              <a:t>травмуючих</a:t>
            </a:r>
            <a:r>
              <a:rPr lang="ru-RU" sz="2800" b="1" i="1" dirty="0">
                <a:solidFill>
                  <a:srgbClr val="C0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Century Schoolbook" panose="02040604050505020304" pitchFamily="18" charset="0"/>
              </a:rPr>
              <a:t>ситуацій</a:t>
            </a:r>
            <a:r>
              <a:rPr lang="ru-RU" sz="2800" b="1" i="1" dirty="0">
                <a:solidFill>
                  <a:srgbClr val="C00000"/>
                </a:solidFill>
                <a:latin typeface="Century Schoolbook" panose="02040604050505020304" pitchFamily="18" charset="0"/>
              </a:rPr>
              <a:t> 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100" dirty="0" err="1">
                <a:latin typeface="Century Schoolbook" panose="02040604050505020304" pitchFamily="18" charset="0"/>
              </a:rPr>
              <a:t>особиста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необережність</a:t>
            </a:r>
            <a:endParaRPr lang="ru-RU" sz="2100" dirty="0">
              <a:latin typeface="Century Schoolbook" panose="020406040505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100" dirty="0" err="1">
                <a:latin typeface="Century Schoolbook" panose="02040604050505020304" pitchFamily="18" charset="0"/>
              </a:rPr>
              <a:t>недисциплінованість</a:t>
            </a:r>
            <a:r>
              <a:rPr lang="ru-RU" sz="2100" dirty="0">
                <a:latin typeface="Century Schoolbook" panose="02040604050505020304" pitchFamily="18" charset="0"/>
              </a:rPr>
              <a:t>;</a:t>
            </a:r>
            <a:r>
              <a:rPr lang="uk-UA" sz="2100" dirty="0">
                <a:latin typeface="Century Schoolbook" panose="02040604050505020304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100" dirty="0">
                <a:latin typeface="Century Schoolbook" panose="02040604050505020304" pitchFamily="18" charset="0"/>
                <a:cs typeface="Times New Roman" pitchFamily="18" charset="0"/>
              </a:rPr>
              <a:t>незнання чи нехтування елементарними правилами безпеки;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100" dirty="0" err="1">
                <a:latin typeface="Century Schoolbook" panose="02040604050505020304" pitchFamily="18" charset="0"/>
              </a:rPr>
              <a:t>відсутність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навичок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розпізнавати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небезпеку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травмуючих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ситуацій</a:t>
            </a:r>
            <a:r>
              <a:rPr lang="ru-RU" sz="2100" dirty="0">
                <a:latin typeface="Century Schoolbook" panose="02040604050505020304" pitchFamily="18" charset="0"/>
              </a:rPr>
              <a:t>;</a:t>
            </a:r>
            <a:r>
              <a:rPr lang="uk-UA" sz="2100" dirty="0">
                <a:latin typeface="Century Schoolbook" panose="02040604050505020304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100" dirty="0">
                <a:latin typeface="Century Schoolbook" panose="02040604050505020304" pitchFamily="18" charset="0"/>
                <a:cs typeface="Times New Roman" pitchFamily="18" charset="0"/>
              </a:rPr>
              <a:t>недостатня інформованість щодо поведінки у разі виникнення надзвичайних ситуацій;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100" dirty="0" err="1">
                <a:latin typeface="Century Schoolbook" panose="02040604050505020304" pitchFamily="18" charset="0"/>
              </a:rPr>
              <a:t>відсутність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необхідних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навичок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поведінки</a:t>
            </a:r>
            <a:r>
              <a:rPr lang="ru-RU" sz="2100" dirty="0">
                <a:latin typeface="Century Schoolbook" panose="02040604050505020304" pitchFamily="18" charset="0"/>
              </a:rPr>
              <a:t>;</a:t>
            </a:r>
            <a:endParaRPr lang="uk-UA" sz="2100" dirty="0">
              <a:latin typeface="Century Schoolbook" panose="020406040505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100" dirty="0" err="1">
                <a:latin typeface="Century Schoolbook" panose="02040604050505020304" pitchFamily="18" charset="0"/>
              </a:rPr>
              <a:t>недооцінка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ступеню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небезпеки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ситуацій</a:t>
            </a:r>
            <a:r>
              <a:rPr lang="ru-RU" sz="2100" dirty="0">
                <a:latin typeface="Century Schoolbook" panose="02040604050505020304" pitchFamily="18" charset="0"/>
              </a:rPr>
              <a:t>, </a:t>
            </a:r>
            <a:r>
              <a:rPr lang="ru-RU" sz="2100" dirty="0" err="1">
                <a:latin typeface="Century Schoolbook" panose="02040604050505020304" pitchFamily="18" charset="0"/>
              </a:rPr>
              <a:t>які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раптово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виникають</a:t>
            </a:r>
            <a:r>
              <a:rPr lang="ru-RU" sz="2100" dirty="0">
                <a:latin typeface="Century Schoolbook" panose="02040604050505020304" pitchFamily="18" charset="0"/>
              </a:rPr>
              <a:t>;</a:t>
            </a:r>
            <a:r>
              <a:rPr lang="uk-UA" sz="2100" dirty="0">
                <a:latin typeface="Century Schoolbook" panose="02040604050505020304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100" dirty="0" err="1">
                <a:latin typeface="Century Schoolbook" panose="02040604050505020304" pitchFamily="18" charset="0"/>
              </a:rPr>
              <a:t>фізична</a:t>
            </a:r>
            <a:r>
              <a:rPr lang="ru-RU" sz="2100" dirty="0">
                <a:latin typeface="Century Schoolbook" panose="02040604050505020304" pitchFamily="18" charset="0"/>
              </a:rPr>
              <a:t> </a:t>
            </a:r>
            <a:r>
              <a:rPr lang="ru-RU" sz="2100" dirty="0" err="1">
                <a:latin typeface="Century Schoolbook" panose="02040604050505020304" pitchFamily="18" charset="0"/>
              </a:rPr>
              <a:t>слабкість</a:t>
            </a:r>
            <a:r>
              <a:rPr lang="ru-RU" sz="2100" dirty="0">
                <a:latin typeface="Century Schoolbook" panose="02040604050505020304" pitchFamily="18" charset="0"/>
              </a:rPr>
              <a:t> школяра;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100" dirty="0">
                <a:latin typeface="Century Schoolbook" panose="02040604050505020304" pitchFamily="18" charset="0"/>
                <a:cs typeface="Times New Roman" pitchFamily="18" charset="0"/>
              </a:rPr>
              <a:t>недотримання основних принципів безпеки життєдіяльності: передбачати, уникати, діяти.</a:t>
            </a:r>
            <a:br>
              <a:rPr lang="ru-RU" sz="2100" dirty="0">
                <a:latin typeface="Century Schoolbook" panose="02040604050505020304" pitchFamily="18" charset="0"/>
              </a:rPr>
            </a:br>
            <a:endParaRPr lang="ru-RU" sz="21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algn="l" eaLnBrk="1" hangingPunct="1"/>
            <a:r>
              <a:rPr lang="uk-UA" sz="3200" b="1" dirty="0">
                <a:solidFill>
                  <a:srgbClr val="C00000"/>
                </a:solidFill>
                <a:latin typeface="Times New Roman" pitchFamily="18" charset="0"/>
              </a:rPr>
              <a:t>До виконання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2400" dirty="0">
                <a:latin typeface="Times New Roman" pitchFamily="18" charset="0"/>
              </a:rPr>
              <a:t>	</a:t>
            </a:r>
            <a:r>
              <a:rPr lang="uk-UA" sz="2300" dirty="0">
                <a:latin typeface="Century Schoolbook" panose="02040604050505020304" pitchFamily="18" charset="0"/>
              </a:rPr>
              <a:t>Систематично організовувати проведення бесід з питань безпечної життєдіяльності учнів, зокрема:</a:t>
            </a:r>
            <a:br>
              <a:rPr lang="uk-UA" sz="2300" dirty="0">
                <a:latin typeface="Century Schoolbook" panose="02040604050505020304" pitchFamily="18" charset="0"/>
              </a:rPr>
            </a:br>
            <a:r>
              <a:rPr lang="uk-UA" sz="2300" dirty="0">
                <a:latin typeface="Century Schoolbook" panose="02040604050505020304" pitchFamily="18" charset="0"/>
              </a:rPr>
              <a:t>- з безпеки дорожнього руху,</a:t>
            </a:r>
            <a:br>
              <a:rPr lang="uk-UA" sz="2300" dirty="0">
                <a:latin typeface="Century Schoolbook" panose="02040604050505020304" pitchFamily="18" charset="0"/>
              </a:rPr>
            </a:br>
            <a:r>
              <a:rPr lang="uk-UA" sz="2300" dirty="0">
                <a:latin typeface="Century Schoolbook" panose="02040604050505020304" pitchFamily="18" charset="0"/>
              </a:rPr>
              <a:t>- з пожежної безпеки;</a:t>
            </a:r>
            <a:br>
              <a:rPr lang="uk-UA" sz="2300" dirty="0">
                <a:latin typeface="Century Schoolbook" panose="02040604050505020304" pitchFamily="18" charset="0"/>
              </a:rPr>
            </a:br>
            <a:r>
              <a:rPr lang="uk-UA" sz="2300" dirty="0">
                <a:latin typeface="Century Schoolbook" panose="02040604050505020304" pitchFamily="18" charset="0"/>
              </a:rPr>
              <a:t>- з безпечного поводження з тваринами;</a:t>
            </a:r>
            <a:br>
              <a:rPr lang="uk-UA" sz="2300" dirty="0">
                <a:latin typeface="Century Schoolbook" panose="02040604050505020304" pitchFamily="18" charset="0"/>
              </a:rPr>
            </a:br>
            <a:r>
              <a:rPr lang="uk-UA" sz="2300" dirty="0">
                <a:latin typeface="Century Schoolbook" panose="02040604050505020304" pitchFamily="18" charset="0"/>
              </a:rPr>
              <a:t>- з безпечної поведінки у громадському транспорті;</a:t>
            </a:r>
            <a:br>
              <a:rPr lang="uk-UA" sz="2300" dirty="0">
                <a:latin typeface="Century Schoolbook" panose="02040604050505020304" pitchFamily="18" charset="0"/>
              </a:rPr>
            </a:br>
            <a:r>
              <a:rPr lang="uk-UA" sz="2300" dirty="0">
                <a:latin typeface="Century Schoolbook" panose="02040604050505020304" pitchFamily="18" charset="0"/>
              </a:rPr>
              <a:t>- з безпечної поведінки вдома, на вулиці;</a:t>
            </a:r>
            <a:br>
              <a:rPr lang="uk-UA" sz="2300" dirty="0">
                <a:latin typeface="Century Schoolbook" panose="02040604050505020304" pitchFamily="18" charset="0"/>
              </a:rPr>
            </a:br>
            <a:r>
              <a:rPr lang="uk-UA" sz="2300" dirty="0">
                <a:latin typeface="Century Schoolbook" panose="02040604050505020304" pitchFamily="18" charset="0"/>
              </a:rPr>
              <a:t>- з безпечного відпочинку в лісі;</a:t>
            </a:r>
            <a:br>
              <a:rPr lang="uk-UA" sz="2300" dirty="0">
                <a:latin typeface="Century Schoolbook" panose="02040604050505020304" pitchFamily="18" charset="0"/>
              </a:rPr>
            </a:br>
            <a:r>
              <a:rPr lang="uk-UA" sz="2300" dirty="0">
                <a:latin typeface="Century Schoolbook" panose="02040604050505020304" pitchFamily="18" charset="0"/>
              </a:rPr>
              <a:t>- з безпеки на залізничному транспорті,</a:t>
            </a:r>
            <a:br>
              <a:rPr lang="uk-UA" sz="2300" dirty="0">
                <a:latin typeface="Century Schoolbook" panose="02040604050505020304" pitchFamily="18" charset="0"/>
              </a:rPr>
            </a:br>
            <a:r>
              <a:rPr lang="uk-UA" sz="2300" dirty="0">
                <a:latin typeface="Century Schoolbook" panose="02040604050505020304" pitchFamily="18" charset="0"/>
              </a:rPr>
              <a:t>- з безпеки на водних об’єктах в різну пору року;</a:t>
            </a:r>
            <a:br>
              <a:rPr lang="uk-UA" sz="2300" dirty="0">
                <a:latin typeface="Century Schoolbook" panose="02040604050505020304" pitchFamily="18" charset="0"/>
              </a:rPr>
            </a:br>
            <a:r>
              <a:rPr lang="uk-UA" sz="2300" dirty="0">
                <a:latin typeface="Century Schoolbook" panose="02040604050505020304" pitchFamily="18" charset="0"/>
              </a:rPr>
              <a:t>- </a:t>
            </a:r>
            <a:r>
              <a:rPr lang="uk-UA" sz="2300" dirty="0">
                <a:latin typeface="Century Schoolbook" panose="02040604050505020304" pitchFamily="18" charset="0"/>
                <a:cs typeface="Times New Roman" pitchFamily="18" charset="0"/>
              </a:rPr>
              <a:t>рекомендації по захисту від актів терору;</a:t>
            </a:r>
            <a:br>
              <a:rPr lang="uk-UA" sz="2300" dirty="0">
                <a:latin typeface="Century Schoolbook" panose="02040604050505020304" pitchFamily="18" charset="0"/>
              </a:rPr>
            </a:br>
            <a:r>
              <a:rPr lang="uk-UA" sz="2300" dirty="0">
                <a:latin typeface="Century Schoolbook" panose="02040604050505020304" pitchFamily="18" charset="0"/>
              </a:rPr>
              <a:t>- щодо методів надання першої медичної допомоги при   травмах, </a:t>
            </a:r>
            <a:r>
              <a:rPr lang="uk-UA" sz="2300" dirty="0" err="1">
                <a:latin typeface="Century Schoolbook" panose="02040604050505020304" pitchFamily="18" charset="0"/>
              </a:rPr>
              <a:t>опіках</a:t>
            </a:r>
            <a:r>
              <a:rPr lang="uk-UA" sz="2300" dirty="0">
                <a:latin typeface="Century Schoolbook" panose="02040604050505020304" pitchFamily="18" charset="0"/>
              </a:rPr>
              <a:t>, обмороженнях, отруєннях, укусах тварин тощо.</a:t>
            </a:r>
            <a:br>
              <a:rPr lang="ru-RU" sz="2300" dirty="0">
                <a:latin typeface="Century Schoolbook" panose="02040604050505020304" pitchFamily="18" charset="0"/>
              </a:rPr>
            </a:br>
            <a:endParaRPr lang="ru-RU" sz="23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800" dirty="0">
                <a:latin typeface="Century Schoolbook" panose="02040604050505020304" pitchFamily="18" charset="0"/>
                <a:cs typeface="Times New Roman" pitchFamily="18" charset="0"/>
              </a:rPr>
              <a:t>У профілактиці дитячого травматизму велику роль відіграють працівники системи освіти, </a:t>
            </a:r>
            <a:r>
              <a:rPr lang="uk-UA" sz="2800" dirty="0" err="1">
                <a:latin typeface="Century Schoolbook" panose="02040604050505020304" pitchFamily="18" charset="0"/>
                <a:cs typeface="Times New Roman" pitchFamily="18" charset="0"/>
              </a:rPr>
              <a:t>Краснокутського</a:t>
            </a:r>
            <a:r>
              <a:rPr lang="uk-UA" sz="2800" dirty="0">
                <a:latin typeface="Century Schoolbook" panose="02040604050505020304" pitchFamily="18" charset="0"/>
                <a:cs typeface="Times New Roman" pitchFamily="18" charset="0"/>
              </a:rPr>
              <a:t> РС  ГУ ДСНС у Харківській області, </a:t>
            </a:r>
            <a:r>
              <a:rPr lang="uk-UA" sz="2800" dirty="0" err="1">
                <a:latin typeface="Century Schoolbook" panose="02040604050505020304" pitchFamily="18" charset="0"/>
                <a:cs typeface="Times New Roman" pitchFamily="18" charset="0"/>
              </a:rPr>
              <a:t>Краснокутського</a:t>
            </a:r>
            <a:r>
              <a:rPr lang="uk-UA" sz="2800" dirty="0">
                <a:latin typeface="Century Schoolbook" panose="02040604050505020304" pitchFamily="18" charset="0"/>
                <a:cs typeface="Times New Roman" pitchFamily="18" charset="0"/>
              </a:rPr>
              <a:t> ВП Богодухівського ВП ГУНП в Харківській області.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uk-UA" sz="2800" dirty="0">
              <a:latin typeface="Century Schoolbook" panose="02040604050505020304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uk-UA" sz="2800" dirty="0">
                <a:latin typeface="Century Schoolbook" panose="02040604050505020304" pitchFamily="18" charset="0"/>
                <a:cs typeface="Times New Roman" pitchFamily="18" charset="0"/>
              </a:rPr>
              <a:t>Спільне прагнення забезпечити безпеку життя дітей, дає свої позитивні результати, але цю роботу необхідно проводити систематично, особливо напередодні святкових днів та канікулярного періоду.</a:t>
            </a:r>
            <a:endParaRPr lang="ru-RU" sz="2800" dirty="0">
              <a:latin typeface="Century Schoolbook" panose="02040604050505020304" pitchFamily="18" charset="0"/>
              <a:cs typeface="Times New Roman" pitchFamily="18" charset="0"/>
            </a:endParaRPr>
          </a:p>
        </p:txBody>
      </p:sp>
      <p:sp>
        <p:nvSpPr>
          <p:cNvPr id="24578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uk-UA" sz="32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Хто попереджений – той захищений</a:t>
            </a:r>
            <a:endParaRPr lang="ru-RU" sz="3200" b="1" dirty="0">
              <a:solidFill>
                <a:srgbClr val="C00000"/>
              </a:solidFill>
              <a:latin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609601"/>
            <a:ext cx="7696200" cy="5257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sz="3200" dirty="0">
                <a:latin typeface="Century Schoolbook" pitchFamily="18" charset="0"/>
              </a:rPr>
              <a:t>	</a:t>
            </a:r>
            <a:r>
              <a:rPr lang="uk-UA" sz="3100" dirty="0">
                <a:latin typeface="Century Schoolbook" pitchFamily="18" charset="0"/>
              </a:rPr>
              <a:t>Питання «Про стан травматизму у побуті та під час освітнього процесу серед учнів  (вихованців) та працівників закладу освіти за 2019 рік, система роботи з безпеки життєдіяльності, (профілактики дитячого травматизму), організацію роботи з охорони праці у 2020 році в закладі освіти» розглядати  на нараді при директору, педрадах, загальношкільних батьківських  та класних зборах.</a:t>
            </a:r>
            <a:br>
              <a:rPr lang="uk-UA" sz="3100" dirty="0">
                <a:latin typeface="Century Schoolbook" pitchFamily="18" charset="0"/>
              </a:rPr>
            </a:br>
            <a:r>
              <a:rPr lang="uk-UA" sz="3100" dirty="0">
                <a:latin typeface="Century Schoolbook" pitchFamily="18" charset="0"/>
              </a:rPr>
              <a:t>	Вести відповідні протоколи</a:t>
            </a:r>
            <a:r>
              <a:rPr lang="uk-UA" sz="3200" dirty="0">
                <a:latin typeface="Century Schoolbook" pitchFamily="18" charset="0"/>
              </a:rPr>
              <a:t>. </a:t>
            </a:r>
            <a:endParaRPr lang="ru-RU" sz="3200" dirty="0">
              <a:latin typeface="Century Schoolboo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B6645D-5595-444E-87BA-DF2E221C8032}" type="slidenum">
              <a:rPr lang="uk-UA" altLang="ru-RU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uk-UA" altLang="ru-RU" sz="14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839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28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Основні керівні документи з охорони праці та безпеки життєдіяльності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sz="2600" b="1" dirty="0">
                <a:solidFill>
                  <a:srgbClr val="7030A0"/>
                </a:solidFill>
                <a:latin typeface="Century Schoolbook" panose="02040604050505020304" pitchFamily="18" charset="0"/>
              </a:rPr>
              <a:t>Закони України</a:t>
            </a:r>
          </a:p>
          <a:p>
            <a:pPr eaLnBrk="1" hangingPunct="1"/>
            <a:r>
              <a:rPr lang="uk-UA" altLang="ru-RU" sz="2800" dirty="0">
                <a:latin typeface="Century Schoolbook" panose="02040604050505020304" pitchFamily="18" charset="0"/>
              </a:rPr>
              <a:t>“Про охорону праці”</a:t>
            </a:r>
          </a:p>
          <a:p>
            <a:pPr eaLnBrk="1" hangingPunct="1"/>
            <a:r>
              <a:rPr lang="uk-UA" altLang="ru-RU" sz="2800" dirty="0">
                <a:latin typeface="Century Schoolbook" panose="02040604050505020304" pitchFamily="18" charset="0"/>
              </a:rPr>
              <a:t>“Про забезпечення санітарного та епідемічного благополуччя населення”</a:t>
            </a:r>
          </a:p>
          <a:p>
            <a:pPr eaLnBrk="1" hangingPunct="1"/>
            <a:r>
              <a:rPr lang="uk-UA" altLang="ru-RU" sz="2800" dirty="0">
                <a:latin typeface="Century Schoolbook" panose="02040604050505020304" pitchFamily="18" charset="0"/>
              </a:rPr>
              <a:t>Кодекс законів про працю України</a:t>
            </a:r>
          </a:p>
          <a:p>
            <a:pPr eaLnBrk="1" hangingPunct="1"/>
            <a:r>
              <a:rPr lang="uk-UA" altLang="ru-RU" sz="2800" dirty="0">
                <a:latin typeface="Century Schoolbook" panose="02040604050505020304" pitchFamily="18" charset="0"/>
              </a:rPr>
              <a:t>“Про використання ядерної енергії та радіаційну безпеку”</a:t>
            </a:r>
          </a:p>
          <a:p>
            <a:pPr eaLnBrk="1" hangingPunct="1"/>
            <a:r>
              <a:rPr lang="uk-UA" altLang="ru-RU" sz="2800" dirty="0">
                <a:latin typeface="Century Schoolbook" panose="02040604050505020304" pitchFamily="18" charset="0"/>
              </a:rPr>
              <a:t>“Про дорожній рух”</a:t>
            </a:r>
          </a:p>
        </p:txBody>
      </p:sp>
    </p:spTree>
    <p:extLst>
      <p:ext uri="{BB962C8B-B14F-4D97-AF65-F5344CB8AC3E}">
        <p14:creationId xmlns:p14="http://schemas.microsoft.com/office/powerpoint/2010/main" val="3385653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CA18B13-9A74-4853-A2C4-8BAAE3994D36}" type="slidenum">
              <a:rPr lang="uk-UA" altLang="ru-RU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uk-UA" altLang="ru-RU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28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Основні керівні документи з охорони праці та безпеки життєдіяльності</a:t>
            </a:r>
            <a:br>
              <a:rPr lang="uk-UA" altLang="ru-RU" sz="2800" b="1" dirty="0">
                <a:solidFill>
                  <a:srgbClr val="C00000"/>
                </a:solidFill>
                <a:latin typeface="Century Schoolbook" panose="02040604050505020304" pitchFamily="18" charset="0"/>
              </a:rPr>
            </a:br>
            <a:br>
              <a:rPr lang="uk-UA" altLang="ru-RU" sz="800" dirty="0">
                <a:solidFill>
                  <a:srgbClr val="C00000"/>
                </a:solidFill>
              </a:rPr>
            </a:br>
            <a:r>
              <a:rPr lang="uk-UA" altLang="ru-RU" sz="2400" b="1" dirty="0">
                <a:solidFill>
                  <a:srgbClr val="7030A0"/>
                </a:solidFill>
                <a:latin typeface="Century Schoolbook" panose="02040604050505020304" pitchFamily="18" charset="0"/>
              </a:rPr>
              <a:t>Постанови Кабінету Міністрів України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uk-UA" altLang="ru-RU" sz="2200" b="1" dirty="0"/>
          </a:p>
          <a:p>
            <a:pPr eaLnBrk="1" hangingPunct="1">
              <a:lnSpc>
                <a:spcPct val="80000"/>
              </a:lnSpc>
            </a:pPr>
            <a:r>
              <a:rPr lang="uk-UA" altLang="ru-RU" sz="2200" b="1" dirty="0">
                <a:latin typeface="Century Schoolbook" panose="02040604050505020304" pitchFamily="18" charset="0"/>
              </a:rPr>
              <a:t>Від17.04.2019 р. № 337 </a:t>
            </a:r>
            <a:r>
              <a:rPr lang="uk-UA" altLang="ru-RU" sz="2200" dirty="0">
                <a:latin typeface="Century Schoolbook" panose="02040604050505020304" pitchFamily="18" charset="0"/>
              </a:rPr>
              <a:t>«ПОРЯДОК розслідування та обліку нещасних  випадків, професійних захворювань та аварій на  виробництві»;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uk-UA" altLang="ru-RU" sz="2200" dirty="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200" dirty="0">
                <a:latin typeface="Century Schoolbook" panose="02040604050505020304" pitchFamily="18" charset="0"/>
              </a:rPr>
              <a:t> </a:t>
            </a:r>
            <a:r>
              <a:rPr lang="uk-UA" altLang="ru-RU" sz="2200" b="1" dirty="0">
                <a:latin typeface="Century Schoolbook" panose="02040604050505020304" pitchFamily="18" charset="0"/>
              </a:rPr>
              <a:t>від 10 жовтня 2001 р. № 1306 </a:t>
            </a:r>
            <a:r>
              <a:rPr lang="uk-UA" altLang="ru-RU" sz="2200" dirty="0">
                <a:latin typeface="Century Schoolbook" panose="02040604050505020304" pitchFamily="18" charset="0"/>
              </a:rPr>
              <a:t>«Про Правила дорожнього руху» із змінами;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uk-UA" altLang="ru-RU" sz="2200" dirty="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ru-RU" sz="2200" b="1" dirty="0">
                <a:latin typeface="Century Schoolbook" panose="02040604050505020304" pitchFamily="18" charset="0"/>
              </a:rPr>
              <a:t>від 25 квітня 2018 р. № 435 </a:t>
            </a:r>
            <a:r>
              <a:rPr lang="uk-UA" altLang="ru-RU" sz="2200" dirty="0">
                <a:latin typeface="Century Schoolbook" panose="02040604050505020304" pitchFamily="18" charset="0"/>
              </a:rPr>
              <a:t>«Про затвердження Державної програми підвищення рівня безпеки дорожнього руху в  Україні на період до 2020 року»;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uk-UA" altLang="ru-RU" sz="2200" dirty="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ru-RU" sz="2200" b="1" dirty="0">
                <a:latin typeface="Century Schoolbook" panose="02040604050505020304" pitchFamily="18" charset="0"/>
              </a:rPr>
              <a:t>від 22 березня 2001 р. № 270 </a:t>
            </a:r>
            <a:r>
              <a:rPr lang="uk-UA" altLang="ru-RU" sz="2200" dirty="0">
                <a:latin typeface="Century Schoolbook" panose="02040604050505020304" pitchFamily="18" charset="0"/>
              </a:rPr>
              <a:t>«Про затвердження Порядку розслідування та  обліку нещасних випадків невиробничого  характеру» із змінами. </a:t>
            </a:r>
          </a:p>
        </p:txBody>
      </p:sp>
    </p:spTree>
    <p:extLst>
      <p:ext uri="{BB962C8B-B14F-4D97-AF65-F5344CB8AC3E}">
        <p14:creationId xmlns:p14="http://schemas.microsoft.com/office/powerpoint/2010/main" val="30357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15841E3-B9D8-4855-88E9-E87B04C5DD5C}" type="slidenum">
              <a:rPr lang="uk-UA" altLang="ru-RU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uk-UA" altLang="ru-RU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3188"/>
            <a:ext cx="8839200" cy="1314450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28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Основні керівні документи з охорони праці та безпеки життєдіяльності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51054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uk-UA" altLang="ru-RU" sz="2400" dirty="0">
                <a:solidFill>
                  <a:srgbClr val="7030A0"/>
                </a:solidFill>
                <a:latin typeface="Century Schoolbook" panose="02040604050505020304" pitchFamily="18" charset="0"/>
              </a:rPr>
              <a:t>Накази Міністерства освіти і науки України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uk-UA" altLang="ru-RU" sz="2400" b="1" dirty="0">
              <a:solidFill>
                <a:srgbClr val="00B050"/>
              </a:solidFill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ru-RU" sz="2400" b="1" dirty="0">
                <a:latin typeface="Century Schoolbook" panose="02040604050505020304" pitchFamily="18" charset="0"/>
              </a:rPr>
              <a:t>від 22.11.2017 № 1514 </a:t>
            </a:r>
            <a:r>
              <a:rPr lang="uk-UA" altLang="ru-RU" sz="2400" dirty="0">
                <a:latin typeface="Century Schoolbook" panose="02040604050505020304" pitchFamily="18" charset="0"/>
              </a:rPr>
              <a:t>«Про внесення змін до наказу  Міністерства освіти і науки України  від 18 квітня 2006 року № 304»;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ru-RU" sz="2400" b="1" dirty="0">
                <a:latin typeface="Century Schoolbook" panose="02040604050505020304" pitchFamily="18" charset="0"/>
              </a:rPr>
              <a:t>від 26.12.2017 № 1669 </a:t>
            </a:r>
            <a:r>
              <a:rPr lang="uk-UA" altLang="ru-RU" sz="2400" dirty="0">
                <a:latin typeface="Century Schoolbook" panose="02040604050505020304" pitchFamily="18" charset="0"/>
              </a:rPr>
              <a:t>«Про затвердження Положення  про організацію роботи з охорони  праці та безпеки життєдіяльності учасників освітнього процесу в  установах і закладах освіти»;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>
                <a:latin typeface="Century Schoolbook" panose="02040604050505020304" pitchFamily="18" charset="0"/>
              </a:rPr>
              <a:t> </a:t>
            </a:r>
            <a:r>
              <a:rPr lang="uk-UA" altLang="ru-RU" sz="2400" b="1" dirty="0">
                <a:latin typeface="Century Schoolbook" panose="02040604050505020304" pitchFamily="18" charset="0"/>
              </a:rPr>
              <a:t>від 16.05.2019 № 659  </a:t>
            </a:r>
            <a:r>
              <a:rPr lang="uk-UA" altLang="ru-RU" sz="2400" dirty="0">
                <a:latin typeface="Century Schoolbook" panose="02040604050505020304" pitchFamily="18" charset="0"/>
              </a:rPr>
              <a:t>«Про затвердження Положення про порядок розслідування нещасних випадків, що сталися  зі здобувачами освіти під час освітнього процесу».</a:t>
            </a:r>
          </a:p>
        </p:txBody>
      </p:sp>
    </p:spTree>
    <p:extLst>
      <p:ext uri="{BB962C8B-B14F-4D97-AF65-F5344CB8AC3E}">
        <p14:creationId xmlns:p14="http://schemas.microsoft.com/office/powerpoint/2010/main" val="2386972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altLang="ru-RU" sz="28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Основні керівні документи з питань пожежної безпеки</a:t>
            </a:r>
            <a:endParaRPr lang="ru-RU" sz="28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/>
          <a:lstStyle/>
          <a:p>
            <a:r>
              <a:rPr lang="uk-UA" altLang="ru-RU" sz="2400" dirty="0">
                <a:latin typeface="Century Schoolbook" panose="02040604050505020304" pitchFamily="18" charset="0"/>
              </a:rPr>
              <a:t>Кодекс цивільного захисту України</a:t>
            </a:r>
          </a:p>
          <a:p>
            <a:r>
              <a:rPr lang="ru-RU" altLang="ru-RU" sz="2400" dirty="0">
                <a:latin typeface="Century Schoolbook" panose="02040604050505020304" pitchFamily="18" charset="0"/>
              </a:rPr>
              <a:t>Наказ МВС </a:t>
            </a:r>
            <a:r>
              <a:rPr lang="ru-RU" altLang="ru-RU" sz="2400" dirty="0" err="1">
                <a:latin typeface="Century Schoolbook" panose="02040604050505020304" pitchFamily="18" charset="0"/>
              </a:rPr>
              <a:t>України</a:t>
            </a:r>
            <a:r>
              <a:rPr lang="ru-RU" altLang="ru-RU" sz="2400" dirty="0">
                <a:latin typeface="Century Schoolbook" panose="02040604050505020304" pitchFamily="18" charset="0"/>
              </a:rPr>
              <a:t> </a:t>
            </a:r>
            <a:r>
              <a:rPr lang="ru-RU" altLang="ru-RU" sz="2400" dirty="0" err="1">
                <a:latin typeface="Century Schoolbook" panose="02040604050505020304" pitchFamily="18" charset="0"/>
              </a:rPr>
              <a:t>від</a:t>
            </a:r>
            <a:r>
              <a:rPr lang="ru-RU" altLang="ru-RU" sz="2400" dirty="0">
                <a:latin typeface="Century Schoolbook" panose="02040604050505020304" pitchFamily="18" charset="0"/>
              </a:rPr>
              <a:t> 30.12.2014  № 1417 «Про </a:t>
            </a:r>
            <a:r>
              <a:rPr lang="ru-RU" altLang="ru-RU" sz="2400" dirty="0" err="1">
                <a:latin typeface="Century Schoolbook" panose="02040604050505020304" pitchFamily="18" charset="0"/>
              </a:rPr>
              <a:t>затвердження</a:t>
            </a:r>
            <a:r>
              <a:rPr lang="ru-RU" altLang="ru-RU" sz="2400" dirty="0">
                <a:latin typeface="Century Schoolbook" panose="02040604050505020304" pitchFamily="18" charset="0"/>
              </a:rPr>
              <a:t> Правил </a:t>
            </a:r>
            <a:r>
              <a:rPr lang="ru-RU" altLang="ru-RU" sz="2400" dirty="0" err="1">
                <a:latin typeface="Century Schoolbook" panose="02040604050505020304" pitchFamily="18" charset="0"/>
              </a:rPr>
              <a:t>пожежної</a:t>
            </a:r>
            <a:r>
              <a:rPr lang="ru-RU" altLang="ru-RU" sz="2400" dirty="0">
                <a:latin typeface="Century Schoolbook" panose="02040604050505020304" pitchFamily="18" charset="0"/>
              </a:rPr>
              <a:t> </a:t>
            </a:r>
            <a:r>
              <a:rPr lang="ru-RU" altLang="ru-RU" sz="2400" dirty="0" err="1">
                <a:latin typeface="Century Schoolbook" panose="02040604050505020304" pitchFamily="18" charset="0"/>
              </a:rPr>
              <a:t>безпеки</a:t>
            </a:r>
            <a:r>
              <a:rPr lang="ru-RU" altLang="ru-RU" sz="2400" dirty="0">
                <a:latin typeface="Century Schoolbook" panose="02040604050505020304" pitchFamily="18" charset="0"/>
              </a:rPr>
              <a:t> в </a:t>
            </a:r>
            <a:r>
              <a:rPr lang="ru-RU" altLang="ru-RU" sz="2400" dirty="0" err="1">
                <a:latin typeface="Century Schoolbook" panose="02040604050505020304" pitchFamily="18" charset="0"/>
              </a:rPr>
              <a:t>Україні</a:t>
            </a:r>
            <a:r>
              <a:rPr lang="ru-RU" altLang="ru-RU" sz="2400" dirty="0">
                <a:latin typeface="Century Schoolbook" panose="02040604050505020304" pitchFamily="18" charset="0"/>
              </a:rPr>
              <a:t>» (</a:t>
            </a:r>
            <a:r>
              <a:rPr lang="ru-RU" altLang="ru-RU" sz="2400" dirty="0" err="1">
                <a:latin typeface="Century Schoolbook" panose="02040604050505020304" pitchFamily="18" charset="0"/>
              </a:rPr>
              <a:t>зі</a:t>
            </a:r>
            <a:r>
              <a:rPr lang="ru-RU" altLang="ru-RU" sz="2400" dirty="0">
                <a:latin typeface="Century Schoolbook" panose="02040604050505020304" pitchFamily="18" charset="0"/>
              </a:rPr>
              <a:t> </a:t>
            </a:r>
            <a:r>
              <a:rPr lang="ru-RU" altLang="ru-RU" sz="2400" dirty="0" err="1">
                <a:latin typeface="Century Schoolbook" panose="02040604050505020304" pitchFamily="18" charset="0"/>
              </a:rPr>
              <a:t>змінами</a:t>
            </a:r>
            <a:r>
              <a:rPr lang="ru-RU" altLang="ru-RU" sz="2400" dirty="0">
                <a:latin typeface="Century Schoolbook" panose="02040604050505020304" pitchFamily="18" charset="0"/>
              </a:rPr>
              <a:t>)</a:t>
            </a:r>
          </a:p>
          <a:p>
            <a:r>
              <a:rPr lang="uk-UA" altLang="ru-RU" sz="2400" dirty="0">
                <a:latin typeface="Century Schoolbook" panose="02040604050505020304" pitchFamily="18" charset="0"/>
              </a:rPr>
              <a:t>ДБН В.2.5-56:2014 Системи протипожежного захисту (обладнання закладів освіти СПС)</a:t>
            </a:r>
          </a:p>
          <a:p>
            <a:r>
              <a:rPr lang="uk-UA" altLang="ru-RU" sz="2400" dirty="0">
                <a:latin typeface="Century Schoolbook" panose="02040604050505020304" pitchFamily="18" charset="0"/>
              </a:rPr>
              <a:t>Наказ МВС України від 15.01.2018 № 25 «Про затвердження Правил експлуатації та типових норм належності вогнегасників»</a:t>
            </a:r>
          </a:p>
          <a:p>
            <a:r>
              <a:rPr lang="uk-UA" altLang="ru-RU" sz="2400" dirty="0">
                <a:latin typeface="Century Schoolbook" panose="02040604050505020304" pitchFamily="18" charset="0"/>
              </a:rPr>
              <a:t>Наказ МОН України від 15.08.2016 № 974 «Про затвердження Правил пожежної безпеки для навчальних закладів та установ системи освіти  України»</a:t>
            </a:r>
          </a:p>
          <a:p>
            <a:endParaRPr lang="ru-RU" altLang="ru-RU" sz="2400" dirty="0"/>
          </a:p>
          <a:p>
            <a:endParaRPr lang="ru-RU" altLang="ru-RU" dirty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9B0D05-8ED5-480E-A0FE-E3AE36B9EA5E}" type="slidenum">
              <a:rPr lang="uk-UA" altLang="ru-RU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uk-UA" altLang="ru-RU" sz="1400"/>
          </a:p>
        </p:txBody>
      </p:sp>
    </p:spTree>
    <p:extLst>
      <p:ext uri="{BB962C8B-B14F-4D97-AF65-F5344CB8AC3E}">
        <p14:creationId xmlns:p14="http://schemas.microsoft.com/office/powerpoint/2010/main" val="301586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D13FC2-45F5-4DE3-B641-EF3F2C2784C4}" type="slidenum">
              <a:rPr lang="uk-UA" altLang="ru-RU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uk-UA" altLang="ru-RU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2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Порядок </a:t>
            </a:r>
            <a:r>
              <a:rPr lang="ru-RU" altLang="ru-RU" sz="2200" b="1" dirty="0" err="1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організації</a:t>
            </a:r>
            <a:r>
              <a:rPr lang="ru-RU" altLang="ru-RU" sz="22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altLang="ru-RU" sz="2200" b="1" dirty="0" err="1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навчання</a:t>
            </a:r>
            <a:r>
              <a:rPr lang="ru-RU" altLang="ru-RU" sz="22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 та </a:t>
            </a:r>
            <a:r>
              <a:rPr lang="ru-RU" altLang="ru-RU" sz="2200" b="1" dirty="0" err="1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перевірки</a:t>
            </a:r>
            <a:r>
              <a:rPr lang="ru-RU" altLang="ru-RU" sz="22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altLang="ru-RU" sz="2200" b="1" dirty="0" err="1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знань</a:t>
            </a:r>
            <a:r>
              <a:rPr lang="ru-RU" altLang="ru-RU" sz="22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 з  </a:t>
            </a:r>
            <a:r>
              <a:rPr lang="ru-RU" altLang="ru-RU" sz="2200" b="1" dirty="0" err="1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питань</a:t>
            </a:r>
            <a:r>
              <a:rPr lang="ru-RU" altLang="ru-RU" sz="22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altLang="ru-RU" sz="2200" b="1" dirty="0" err="1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охорони</a:t>
            </a:r>
            <a:r>
              <a:rPr lang="ru-RU" altLang="ru-RU" sz="22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altLang="ru-RU" sz="2200" b="1" dirty="0" err="1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праці</a:t>
            </a:r>
            <a:r>
              <a:rPr lang="ru-RU" altLang="ru-RU" sz="22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 та </a:t>
            </a:r>
            <a:r>
              <a:rPr lang="ru-RU" altLang="ru-RU" sz="2200" b="1" dirty="0" err="1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безпеки</a:t>
            </a:r>
            <a:r>
              <a:rPr lang="ru-RU" altLang="ru-RU" sz="22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altLang="ru-RU" sz="2200" b="1" dirty="0" err="1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життєдіяльності</a:t>
            </a:r>
            <a:endParaRPr lang="uk-UA" altLang="ru-RU" sz="2200" b="1" dirty="0">
              <a:solidFill>
                <a:srgbClr val="C00000"/>
              </a:solidFill>
              <a:latin typeface="Century Schoolbook" panose="02040604050505020304" pitchFamily="18" charset="0"/>
              <a:cs typeface="Times New Roman" pitchFamily="18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ru-RU" sz="1600" dirty="0">
                <a:latin typeface="Century Schoolbook" panose="02040604050505020304" pitchFamily="18" charset="0"/>
              </a:rPr>
              <a:t>1. </a:t>
            </a:r>
            <a:r>
              <a:rPr lang="uk-UA" altLang="ru-RU" sz="1600" b="1" dirty="0">
                <a:latin typeface="Century Schoolbook" panose="02040604050505020304" pitchFamily="18" charset="0"/>
              </a:rPr>
              <a:t>Положення про порядок проведення навчання та перевірки знань з питань охорони праці та безпеки  життєдіяльності</a:t>
            </a:r>
            <a:r>
              <a:rPr lang="uk-UA" altLang="ru-RU" sz="1600" dirty="0">
                <a:latin typeface="Century Schoolbook" panose="02040604050505020304" pitchFamily="18" charset="0"/>
              </a:rPr>
              <a:t> в закладах освіти затверджується відповідним  наказом;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uk-UA" altLang="ru-RU" sz="1600" dirty="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ru-RU" sz="1600" b="1" dirty="0">
                <a:latin typeface="Century Schoolbook" panose="02040604050505020304" pitchFamily="18" charset="0"/>
              </a:rPr>
              <a:t>2. План-графіки проведення навчання та перевірки знань з питань охорони праці та безпеки  життєдіяльності</a:t>
            </a:r>
            <a:r>
              <a:rPr lang="uk-UA" altLang="ru-RU" sz="1600" dirty="0">
                <a:latin typeface="Century Schoolbook" panose="02040604050505020304" pitchFamily="18" charset="0"/>
              </a:rPr>
              <a:t>, що затверджується відповідними наказами та з якими мають бути ознайомлені працівники. </a:t>
            </a:r>
            <a:r>
              <a:rPr lang="uk-UA" altLang="ru-RU" sz="1600" i="1" dirty="0">
                <a:latin typeface="Century Schoolbook" panose="02040604050505020304" pitchFamily="18" charset="0"/>
              </a:rPr>
              <a:t>(Пункт 3.2 Типового положення про порядок проведення навчання і перевірки знань з питань охорони праці та Переліку робіт з підвищеною  небезпекою, затвердженого наказом Державного комітету України з нагляду за охороною праці від 26.01.2005 № 15, зареєстрованого в  Міністерстві юстиції України 15.02.2005 за № 231/10511)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uk-UA" altLang="ru-RU" sz="1600" b="1" dirty="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ru-RU" sz="1600" b="1" dirty="0">
                <a:latin typeface="Century Schoolbook" panose="02040604050505020304" pitchFamily="18" charset="0"/>
              </a:rPr>
              <a:t>В установах та закладах освіти навчання працівників з питань охорони праці </a:t>
            </a:r>
            <a:r>
              <a:rPr lang="uk-UA" altLang="ru-RU" sz="1600" dirty="0">
                <a:latin typeface="Century Schoolbook" panose="02040604050505020304" pitchFamily="18" charset="0"/>
              </a:rPr>
              <a:t>проводиться у вигляді складової  частини навчання з питань охорони праці, безпеки життєдіяльності, при цьому кількість годин і тематика навчання  з питань охорони праці має відповідати Типовому положенню. Навчанню і перевірці знань підлягають </a:t>
            </a:r>
            <a:r>
              <a:rPr lang="uk-UA" altLang="ru-RU" sz="1600" b="1" dirty="0">
                <a:latin typeface="Century Schoolbook" panose="02040604050505020304" pitchFamily="18" charset="0"/>
              </a:rPr>
              <a:t>усі без  винятку працівники </a:t>
            </a:r>
            <a:r>
              <a:rPr lang="uk-UA" altLang="ru-RU" sz="1600" dirty="0">
                <a:latin typeface="Century Schoolbook" panose="02040604050505020304" pitchFamily="18" charset="0"/>
              </a:rPr>
              <a:t>установ та закладів освіти з урахуванням умов праці та їх діяльності (педагогічної, громадської тощо).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sz="1600" i="1" dirty="0">
                <a:latin typeface="Century Schoolbook" panose="02040604050505020304" pitchFamily="18" charset="0"/>
              </a:rPr>
              <a:t>    (Пункт 3.2 Положення про порядок проведення навчання і перевірки знань з питань охорони праці та безпеки життєдіяльності в закладах,  установах, організаціях, підприємствах, що належать до сфери управління Міністерства освіти і науки України, затвердженого наказом  Міністерства від 18.04.2006 № 304 (у редакції наказу Міністерства освіти і науки України 22.11.2017 № 1514), зареєстровано в Міністерстві  юстиції України 14 грудня 2017 р. за № 1512/31380)</a:t>
            </a:r>
          </a:p>
        </p:txBody>
      </p:sp>
    </p:spTree>
    <p:extLst>
      <p:ext uri="{BB962C8B-B14F-4D97-AF65-F5344CB8AC3E}">
        <p14:creationId xmlns:p14="http://schemas.microsoft.com/office/powerpoint/2010/main" val="3699282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1066800"/>
          </a:xfrm>
        </p:spPr>
        <p:txBody>
          <a:bodyPr/>
          <a:lstStyle/>
          <a:p>
            <a:pPr>
              <a:defRPr/>
            </a:pPr>
            <a:r>
              <a:rPr lang="uk-UA" sz="20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Порядок розслідування нещасних випадків, що сталися із здобувачами освіти під час освітнього процесу </a:t>
            </a:r>
            <a:br>
              <a:rPr lang="uk-UA" sz="2000" b="1" dirty="0">
                <a:solidFill>
                  <a:srgbClr val="C00000"/>
                </a:solidFill>
                <a:latin typeface="Century Schoolbook" panose="02040604050505020304" pitchFamily="18" charset="0"/>
              </a:rPr>
            </a:br>
            <a:r>
              <a:rPr lang="uk-UA" sz="2000" b="1" dirty="0">
                <a:solidFill>
                  <a:srgbClr val="7030A0"/>
                </a:solidFill>
                <a:latin typeface="Century Schoolbook" panose="02040604050505020304" pitchFamily="18" charset="0"/>
              </a:rPr>
              <a:t>Наказ Міністерства освіти і науки України від 16.05.2019 № 659</a:t>
            </a:r>
            <a:endParaRPr lang="ru-RU" sz="2000" b="1" dirty="0">
              <a:solidFill>
                <a:srgbClr val="7030A0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32296"/>
              </p:ext>
            </p:extLst>
          </p:nvPr>
        </p:nvGraphicFramePr>
        <p:xfrm>
          <a:off x="228600" y="1143000"/>
          <a:ext cx="8839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005EEA7-2EB2-4AB7-B891-20891D112884}" type="slidenum">
              <a:rPr lang="uk-UA" altLang="ru-RU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uk-UA" altLang="ru-RU" sz="1400"/>
          </a:p>
        </p:txBody>
      </p:sp>
    </p:spTree>
    <p:extLst>
      <p:ext uri="{BB962C8B-B14F-4D97-AF65-F5344CB8AC3E}">
        <p14:creationId xmlns:p14="http://schemas.microsoft.com/office/powerpoint/2010/main" val="214936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28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Розслідування нещасних випадків на виробництві</a:t>
            </a:r>
            <a:endParaRPr lang="ru-RU" sz="28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uk-UA" sz="3000" b="1" dirty="0">
                <a:solidFill>
                  <a:srgbClr val="7030A0"/>
                </a:solidFill>
                <a:latin typeface="Century Schoolbook" panose="02040604050505020304" pitchFamily="18" charset="0"/>
              </a:rPr>
              <a:t>Постанова КМУ від 17.04.2019 </a:t>
            </a:r>
            <a:br>
              <a:rPr lang="uk-UA" sz="3000" b="1" dirty="0">
                <a:solidFill>
                  <a:srgbClr val="7030A0"/>
                </a:solidFill>
                <a:latin typeface="Century Schoolbook" panose="02040604050505020304" pitchFamily="18" charset="0"/>
              </a:rPr>
            </a:br>
            <a:r>
              <a:rPr lang="uk-UA" sz="3000" b="1" dirty="0">
                <a:solidFill>
                  <a:srgbClr val="7030A0"/>
                </a:solidFill>
                <a:latin typeface="Century Schoolbook" panose="02040604050505020304" pitchFamily="18" charset="0"/>
              </a:rPr>
              <a:t>№ 337 </a:t>
            </a:r>
          </a:p>
          <a:p>
            <a:pPr marL="0" indent="0" algn="ctr">
              <a:buFontTx/>
              <a:buNone/>
              <a:defRPr/>
            </a:pPr>
            <a:r>
              <a:rPr lang="uk-UA" altLang="ru-RU" dirty="0">
                <a:latin typeface="Century Schoolbook" panose="02040604050505020304" pitchFamily="18" charset="0"/>
              </a:rPr>
              <a:t>«ПОРЯДОК розслідування та обліку нещасних  випадків, професійних захворювань та аварій на  виробництві» </a:t>
            </a:r>
          </a:p>
          <a:p>
            <a:pPr marL="0" indent="0" algn="ctr">
              <a:buFontTx/>
              <a:buNone/>
              <a:defRPr/>
            </a:pPr>
            <a:r>
              <a:rPr lang="uk-UA" altLang="ru-RU" dirty="0">
                <a:latin typeface="Century Schoolbook" panose="02040604050505020304" pitchFamily="18" charset="0"/>
              </a:rPr>
              <a:t>(чинність з 01.07.2019)</a:t>
            </a:r>
          </a:p>
          <a:p>
            <a:pPr>
              <a:defRPr/>
            </a:pPr>
            <a:endParaRPr lang="ru-RU" dirty="0">
              <a:latin typeface="Century Schoolbook" panose="02040604050505020304" pitchFamily="18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AFC7C8F-0702-4921-8B99-A504F3264123}" type="slidenum">
              <a:rPr lang="uk-UA" altLang="ru-RU"/>
              <a:pPr eaLnBrk="1" hangingPunct="1"/>
              <a:t>8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87526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52400"/>
            <a:ext cx="7924800" cy="2514600"/>
          </a:xfrm>
        </p:spPr>
        <p:txBody>
          <a:bodyPr/>
          <a:lstStyle/>
          <a:p>
            <a:pPr algn="l" eaLnBrk="1" hangingPunct="1"/>
            <a:br>
              <a:rPr lang="ru-RU" sz="2800" dirty="0"/>
            </a:br>
            <a:r>
              <a:rPr lang="ru-RU" sz="2800" dirty="0"/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Аналіз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особливостей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шкільного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травматизму дав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можливість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зробити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висновок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що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діти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отримують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травми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в основному (до 84%) </a:t>
            </a:r>
            <a:r>
              <a:rPr lang="uk-UA" sz="2300" dirty="0">
                <a:latin typeface="Century Schoolbook" panose="02040604050505020304" pitchFamily="18" charset="0"/>
                <a:cs typeface="Times New Roman" pitchFamily="18" charset="0"/>
              </a:rPr>
              <a:t>в побуті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.</a:t>
            </a:r>
            <a:b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</a:br>
            <a:b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</a:b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З них 98% травм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виникають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під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час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падіння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чи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випадкової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дії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неживих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Century Schoolbook" panose="02040604050505020304" pitchFamily="18" charset="0"/>
                <a:cs typeface="Times New Roman" pitchFamily="18" charset="0"/>
              </a:rPr>
              <a:t>механічних</a:t>
            </a:r>
            <a: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  <a:t> сил.</a:t>
            </a:r>
            <a:r>
              <a:rPr lang="uk-UA" sz="2300" dirty="0"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br>
              <a:rPr lang="ru-RU" sz="2300" dirty="0">
                <a:latin typeface="Century Schoolbook" panose="02040604050505020304" pitchFamily="18" charset="0"/>
                <a:cs typeface="Times New Roman" pitchFamily="18" charset="0"/>
              </a:rPr>
            </a:br>
            <a:br>
              <a:rPr lang="ru-RU" sz="2300" dirty="0">
                <a:latin typeface="Century Schoolbook" panose="02040604050505020304" pitchFamily="18" charset="0"/>
              </a:rPr>
            </a:br>
            <a:endParaRPr lang="ru-RU" sz="2300" dirty="0">
              <a:latin typeface="Century Schoolbook" panose="020406040505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10593083"/>
              </p:ext>
            </p:extLst>
          </p:nvPr>
        </p:nvGraphicFramePr>
        <p:xfrm>
          <a:off x="1143000" y="26670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1262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Schoolbook</vt:lpstr>
      <vt:lpstr>Times New Roman</vt:lpstr>
      <vt:lpstr>Verdana</vt:lpstr>
      <vt:lpstr>Wingdings</vt:lpstr>
      <vt:lpstr>Office Theme</vt:lpstr>
      <vt:lpstr>Про стан травматизму у побуті та під час освітнього процесу серед учнів  (вихованців) та працівників закладів освіти за 2019 рік та організацію роботи з охорони праці у 2020 році</vt:lpstr>
      <vt:lpstr>Основні керівні документи з охорони праці та безпеки життєдіяльності</vt:lpstr>
      <vt:lpstr>Основні керівні документи з охорони праці та безпеки життєдіяльності  Постанови Кабінету Міністрів України</vt:lpstr>
      <vt:lpstr>Основні керівні документи з охорони праці та безпеки життєдіяльності</vt:lpstr>
      <vt:lpstr>Основні керівні документи з питань пожежної безпеки</vt:lpstr>
      <vt:lpstr>Порядок організації навчання та перевірки знань з  питань охорони праці та безпеки життєдіяльності</vt:lpstr>
      <vt:lpstr>Порядок розслідування нещасних випадків, що сталися із здобувачами освіти під час освітнього процесу  Наказ Міністерства освіти і науки України від 16.05.2019 № 659</vt:lpstr>
      <vt:lpstr>Розслідування нещасних випадків на виробництві</vt:lpstr>
      <vt:lpstr>  Аналіз особливостей шкільного травматизму дав можливість зробити висновок, що діти отримують травми в основному (до 84%) в побуті.  З них 98% травм виникають під час падіння чи випадкової дії неживих механічних сил.   </vt:lpstr>
      <vt:lpstr>До уваги</vt:lpstr>
      <vt:lpstr>Причини, які призводять до травмуючих ситуацій :</vt:lpstr>
      <vt:lpstr>До виконання</vt:lpstr>
      <vt:lpstr>Хто попереджений – той захищений</vt:lpstr>
      <vt:lpstr> Питання «Про стан травматизму у побуті та під час освітнього процесу серед учнів  (вихованців) та працівників закладу освіти за 2019 рік, система роботи з безпеки життєдіяльності, (профілактики дитячого травматизму), організацію роботи з охорони праці у 2020 році в закладі освіти» розглядати  на нараді при директору, педрадах, загальношкільних батьківських  та класних зборах.  Вести відповідні протоколи.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Відповідно до Положення про порядок розслідування нещасних випадків, що сталися під час навчально-виховного процесу в навчальних закладах, затвердженого наказом Міністерства освіти України від 31.08.2001 № 616 відділом освіти проведено аналіз стану травматизму у побуті серед працівників та учнів (вихованців) навчальних закладів за 2013 рік, здійснено моніторинг даних випадків травмувань  за вказаний період.</dc:title>
  <dc:creator>Валя</dc:creator>
  <cp:lastModifiedBy>Валя</cp:lastModifiedBy>
  <cp:revision>40</cp:revision>
  <dcterms:modified xsi:type="dcterms:W3CDTF">2020-02-21T13:50:09Z</dcterms:modified>
</cp:coreProperties>
</file>