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0" r:id="rId4"/>
    <p:sldId id="276" r:id="rId5"/>
    <p:sldId id="278" r:id="rId6"/>
    <p:sldId id="282" r:id="rId7"/>
    <p:sldId id="266" r:id="rId8"/>
    <p:sldId id="281" r:id="rId9"/>
    <p:sldId id="257" r:id="rId10"/>
    <p:sldId id="259" r:id="rId11"/>
    <p:sldId id="261" r:id="rId12"/>
    <p:sldId id="260" r:id="rId13"/>
    <p:sldId id="269" r:id="rId14"/>
    <p:sldId id="262" r:id="rId15"/>
    <p:sldId id="264" r:id="rId16"/>
    <p:sldId id="270" r:id="rId17"/>
    <p:sldId id="27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348879"/>
            <a:ext cx="8458200" cy="28083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 підсумки співпраці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Краснокутського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ЦДЮТ із закладами загальної середньої освіти протягом І півріччя 2018/2019 навчального року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8496944" cy="1296144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sz="2900" dirty="0" smtClean="0"/>
          </a:p>
          <a:p>
            <a:pPr algn="r"/>
            <a:r>
              <a:rPr lang="ru-RU" sz="4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Бутенко</a:t>
            </a:r>
            <a:r>
              <a:rPr lang="ru-RU" sz="4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С.В.,</a:t>
            </a:r>
          </a:p>
          <a:p>
            <a:pPr algn="r"/>
            <a:r>
              <a:rPr lang="ru-RU" sz="4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директор   </a:t>
            </a:r>
            <a:r>
              <a:rPr lang="ru-RU" sz="4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Краснокутського</a:t>
            </a:r>
            <a:r>
              <a:rPr lang="ru-RU" sz="4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ЦДЮТ </a:t>
            </a:r>
          </a:p>
          <a:p>
            <a:pPr algn="r"/>
            <a:r>
              <a:rPr lang="uk-UA" sz="4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01.02.2019</a:t>
            </a:r>
            <a:r>
              <a:rPr lang="ru-RU" sz="2900" b="1" dirty="0" smtClean="0">
                <a:solidFill>
                  <a:srgbClr val="00B0F0"/>
                </a:solidFill>
              </a:rPr>
              <a:t>	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</p:txBody>
      </p:sp>
      <p:pic>
        <p:nvPicPr>
          <p:cNvPr id="1026" name="Picture 2" descr="D:\2018-2019\нова папка 20182019\фото 20182019\ПЕЧАТЬ ХАРКІВ\ФОТО ДРУК БАНЕР\Краснокутський рай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92288" cy="20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Святкування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95-річниці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/>
              <a:t>краснокутського</a:t>
            </a:r>
            <a:r>
              <a:rPr lang="ru-RU" b="1" dirty="0" smtClean="0"/>
              <a:t> району</a:t>
            </a:r>
            <a:endParaRPr lang="ru-RU" dirty="0"/>
          </a:p>
        </p:txBody>
      </p:sp>
      <p:pic>
        <p:nvPicPr>
          <p:cNvPr id="2050" name="Picture 2" descr="D:\2018-2019\нова папка 20182019\фото заходи 95 років Краснокутському  району\IMG_2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55276"/>
            <a:ext cx="4608512" cy="4454043"/>
          </a:xfrm>
          <a:prstGeom prst="rect">
            <a:avLst/>
          </a:prstGeom>
          <a:noFill/>
        </p:spPr>
      </p:pic>
      <p:pic>
        <p:nvPicPr>
          <p:cNvPr id="1026" name="Picture 2" descr="D:\2018-2019\нова папка 20182019\інформація на сайт 2018 2019\сайт карта\IMG_4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664296" cy="2804522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IMG_4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53333" y="1131443"/>
            <a:ext cx="267769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9606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Святкування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95-річниці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/>
              <a:t>краснокутського</a:t>
            </a:r>
            <a:r>
              <a:rPr lang="ru-RU" b="1" dirty="0" smtClean="0"/>
              <a:t> району</a:t>
            </a:r>
            <a:endParaRPr lang="ru-RU" dirty="0"/>
          </a:p>
        </p:txBody>
      </p:sp>
      <p:pic>
        <p:nvPicPr>
          <p:cNvPr id="3074" name="Picture 2" descr="D:\2018-2019\нова папка 20182019\інформація на сайт 2018 2019\сайт карта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960440" cy="4608512"/>
          </a:xfrm>
          <a:prstGeom prst="rect">
            <a:avLst/>
          </a:prstGeom>
          <a:noFill/>
        </p:spPr>
      </p:pic>
      <p:pic>
        <p:nvPicPr>
          <p:cNvPr id="3075" name="Picture 3" descr="D:\2018-2019\нова папка 20182019\фото заходи 95 років Краснокутському  району\IMG_29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3744416" cy="2736304"/>
          </a:xfrm>
          <a:prstGeom prst="rect">
            <a:avLst/>
          </a:prstGeom>
          <a:noFill/>
        </p:spPr>
      </p:pic>
      <p:pic>
        <p:nvPicPr>
          <p:cNvPr id="5" name="Picture 2" descr="D:\2018-2019\нова папка 20182019\фото заходи 95 років Краснокутському  району\Новая папка\img_5981-5760x3840-7b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34563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60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Святкування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95-річниці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/>
              <a:t>краснокутського</a:t>
            </a:r>
            <a:r>
              <a:rPr lang="ru-RU" b="1" dirty="0" smtClean="0"/>
              <a:t> району</a:t>
            </a:r>
            <a:endParaRPr lang="ru-RU" dirty="0"/>
          </a:p>
        </p:txBody>
      </p:sp>
      <p:pic>
        <p:nvPicPr>
          <p:cNvPr id="2050" name="Picture 2" descr="D:\2018-2019\нова папка 20182019\інформація на сайт 2018 2019\сайт карта\IMG_20181214_151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824536" cy="4608512"/>
          </a:xfrm>
          <a:prstGeom prst="rect">
            <a:avLst/>
          </a:prstGeom>
          <a:noFill/>
        </p:spPr>
      </p:pic>
      <p:pic>
        <p:nvPicPr>
          <p:cNvPr id="3" name="Picture 2" descr="D:\2018-2019\нова папка 20182019\фото заходи 95 років Краснокутському  району\IMG_2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до дня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Святого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Миколая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949280"/>
            <a:ext cx="4290556" cy="720080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sz="2600" b="1" dirty="0" smtClean="0"/>
              <a:t>Прийняли участь:   </a:t>
            </a:r>
            <a:r>
              <a:rPr lang="uk-UA" sz="2600" b="1" dirty="0" smtClean="0">
                <a:solidFill>
                  <a:srgbClr val="00B050"/>
                </a:solidFill>
              </a:rPr>
              <a:t>22  керівників гуртків,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984" y="6309320"/>
            <a:ext cx="4464496" cy="216024"/>
          </a:xfrm>
        </p:spPr>
        <p:txBody>
          <a:bodyPr>
            <a:normAutofit fontScale="25000" lnSpcReduction="20000"/>
          </a:bodyPr>
          <a:lstStyle/>
          <a:p>
            <a:r>
              <a:rPr lang="uk-UA" sz="8000" b="1" dirty="0" smtClean="0">
                <a:solidFill>
                  <a:schemeClr val="bg2">
                    <a:lumMod val="25000"/>
                  </a:schemeClr>
                </a:solidFill>
              </a:rPr>
              <a:t>157 вихованців  ЦДЮТ</a:t>
            </a:r>
            <a:endParaRPr lang="ru-RU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3" descr="C:\Users\Администратор\Desktop\thumb-article-410x273-55c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1"/>
            <a:ext cx="3816424" cy="2448272"/>
          </a:xfrm>
          <a:prstGeom prst="rect">
            <a:avLst/>
          </a:prstGeom>
          <a:noFill/>
        </p:spPr>
      </p:pic>
      <p:pic>
        <p:nvPicPr>
          <p:cNvPr id="9" name="Picture 4" descr="E:\фото 20182019 навчальний рік\фото свято МИколая\IMG_4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672408" cy="2190560"/>
          </a:xfrm>
          <a:prstGeom prst="rect">
            <a:avLst/>
          </a:prstGeom>
          <a:noFill/>
        </p:spPr>
      </p:pic>
      <p:pic>
        <p:nvPicPr>
          <p:cNvPr id="10" name="Picture 2" descr="http://krkut-cdut.at.ua/Photo/IMG_1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30" y="1124744"/>
            <a:ext cx="3909338" cy="2376264"/>
          </a:xfrm>
          <a:prstGeom prst="rect">
            <a:avLst/>
          </a:prstGeom>
          <a:noFill/>
        </p:spPr>
      </p:pic>
      <p:pic>
        <p:nvPicPr>
          <p:cNvPr id="11" name="Picture 2" descr="E:\фото 20182019 навчальний рік\фото свято МИколая\IMG_43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50860"/>
            <a:ext cx="3888432" cy="254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8004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Слобожанський   ярмарок.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Харків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2018-2019\нова папка 20182019\інформація на сайт 2018 2019\інформаціяна сайт\Слобожа\IMG-01924e70975bed25fd745f12c70f660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392488" cy="2664296"/>
          </a:xfrm>
          <a:prstGeom prst="rect">
            <a:avLst/>
          </a:prstGeom>
          <a:noFill/>
        </p:spPr>
      </p:pic>
      <p:pic>
        <p:nvPicPr>
          <p:cNvPr id="1031" name="Picture 7" descr="D:\2018-2019\нова папка 20182019\інформація на сайт 2018 2019\інформаціяна сайт\Слобожа\IMG-d638ad9a7453d9843051e1d76e97780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392488" cy="268833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267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УЧАСТЬ У НАРАДАХ, </a:t>
            </a:r>
            <a:br>
              <a:rPr lang="uk-UA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консультації ДЛЯ </a:t>
            </a: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гуртків та </a:t>
            </a: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IMG_20181017_084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45365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фото нарада заступникыв 21.03.2018\IMG_8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176464" cy="273630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IMG_4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4032448" cy="2592288"/>
          </a:xfrm>
          <a:prstGeom prst="rect">
            <a:avLst/>
          </a:prstGeom>
          <a:noFill/>
        </p:spPr>
      </p:pic>
      <p:pic>
        <p:nvPicPr>
          <p:cNvPr id="5" name="Picture 2" descr="D:\Фото\IMG_5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4248472" cy="288032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8945880" y="608012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7077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Навчально-виховні поїздки упродовж І півріччя 2018/2019 навчального року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фото 20182019 навчальний рік\фото Одеса 2018 вересень\20180922_081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2664296" cy="1944216"/>
          </a:xfrm>
          <a:prstGeom prst="rect">
            <a:avLst/>
          </a:prstGeom>
          <a:noFill/>
        </p:spPr>
      </p:pic>
      <p:pic>
        <p:nvPicPr>
          <p:cNvPr id="1027" name="Picture 3" descr="E:\фото 20182019 навчальний рік\фото Київ 2018 осінь\IMG_3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27584" y="1124744"/>
            <a:ext cx="2232248" cy="2520280"/>
          </a:xfrm>
          <a:prstGeom prst="rect">
            <a:avLst/>
          </a:prstGeom>
          <a:noFill/>
        </p:spPr>
      </p:pic>
      <p:pic>
        <p:nvPicPr>
          <p:cNvPr id="1028" name="Picture 4" descr="E:\фото 20182019 навчальний рік\фото Київ 2018 осінь\IMG_3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592288" cy="2448272"/>
          </a:xfrm>
          <a:prstGeom prst="rect">
            <a:avLst/>
          </a:prstGeom>
          <a:noFill/>
        </p:spPr>
      </p:pic>
      <p:pic>
        <p:nvPicPr>
          <p:cNvPr id="1033" name="Picture 9" descr="E:\фото 20182019 навчальний рік\фото екскурсія 22.10.18 аквапарк екопарк\20181022_093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844824" cy="2592288"/>
          </a:xfrm>
          <a:prstGeom prst="rect">
            <a:avLst/>
          </a:prstGeom>
          <a:noFill/>
        </p:spPr>
      </p:pic>
      <p:pic>
        <p:nvPicPr>
          <p:cNvPr id="12" name="Picture 2" descr="E:\фото 20182019 навчальний рік\фото Київ 17.11.2018\20181117_084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73016"/>
            <a:ext cx="2925688" cy="2592288"/>
          </a:xfrm>
          <a:prstGeom prst="rect">
            <a:avLst/>
          </a:prstGeom>
          <a:noFill/>
        </p:spPr>
      </p:pic>
      <p:pic>
        <p:nvPicPr>
          <p:cNvPr id="2050" name="Picture 2" descr="E:\фото 20182019 навчальний рік\фото Одеса 2018 вересень\20180922_160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60232" y="126876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65024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Навчально-виховні поїздки упродовж  І півріччя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2018/2019 навчального року</a:t>
            </a:r>
            <a:endParaRPr lang="ru-RU" sz="2000" dirty="0"/>
          </a:p>
        </p:txBody>
      </p:sp>
      <p:pic>
        <p:nvPicPr>
          <p:cNvPr id="3" name="Picture 8" descr="E:\фото 20182019 навчальний рік\фото поъздка\20181222_15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3024336" cy="2609628"/>
          </a:xfrm>
          <a:prstGeom prst="rect">
            <a:avLst/>
          </a:prstGeom>
          <a:noFill/>
        </p:spPr>
      </p:pic>
      <p:pic>
        <p:nvPicPr>
          <p:cNvPr id="4" name="Picture 7" descr="E:\фото 20182019 навчальний рік\фото поъздка\20181229_13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3024336" cy="2592288"/>
          </a:xfrm>
          <a:prstGeom prst="rect">
            <a:avLst/>
          </a:prstGeom>
          <a:noFill/>
        </p:spPr>
      </p:pic>
      <p:pic>
        <p:nvPicPr>
          <p:cNvPr id="5" name="Picture 5" descr="E:\фото 20182019 навчальний рік\фото поъздка\20181229_14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664296" cy="2624336"/>
          </a:xfrm>
          <a:prstGeom prst="rect">
            <a:avLst/>
          </a:prstGeom>
          <a:noFill/>
        </p:spPr>
      </p:pic>
      <p:pic>
        <p:nvPicPr>
          <p:cNvPr id="6" name="Picture 11" descr="E:\фото 20182019 навчальний рік\фото Київ 17.11.2018\IMG_4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340768"/>
            <a:ext cx="3312368" cy="2592288"/>
          </a:xfrm>
          <a:prstGeom prst="rect">
            <a:avLst/>
          </a:prstGeom>
          <a:noFill/>
        </p:spPr>
      </p:pic>
      <p:pic>
        <p:nvPicPr>
          <p:cNvPr id="7" name="Picture 10" descr="E:\фото 20182019 навчальний рік\фото Київ 17.11.2018\20181117_163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796136" y="1340768"/>
            <a:ext cx="3116146" cy="2592288"/>
          </a:xfrm>
          <a:prstGeom prst="rect">
            <a:avLst/>
          </a:prstGeom>
          <a:noFill/>
        </p:spPr>
      </p:pic>
      <p:pic>
        <p:nvPicPr>
          <p:cNvPr id="1026" name="Picture 2" descr="E:\фото 20182019 навчальний рік\фото Київ 2018 осінь\IMG_38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340768"/>
            <a:ext cx="29878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8383">
            <a:off x="305624" y="1764432"/>
            <a:ext cx="8686800" cy="310881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864096"/>
          </a:xfrm>
        </p:spPr>
        <p:txBody>
          <a:bodyPr/>
          <a:lstStyle/>
          <a:p>
            <a:r>
              <a:rPr lang="ru-RU" dirty="0" err="1" smtClean="0"/>
              <a:t>Кількісний</a:t>
            </a:r>
            <a:r>
              <a:rPr lang="ru-RU" dirty="0" smtClean="0"/>
              <a:t>  склад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гуртків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640959" cy="54724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12168"/>
                <a:gridCol w="1296144"/>
                <a:gridCol w="740985"/>
                <a:gridCol w="1235750"/>
                <a:gridCol w="882678"/>
                <a:gridCol w="885003"/>
                <a:gridCol w="1131221"/>
                <a:gridCol w="957010"/>
              </a:tblGrid>
              <a:tr h="316589">
                <a:tc rowSpan="4">
                  <a:txBody>
                    <a:bodyPr/>
                    <a:lstStyle/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uk-UA" sz="1600" dirty="0" smtClean="0"/>
                        <a:t>Кількість працівників, усього осіб</a:t>
                      </a:r>
                      <a:endParaRPr lang="ru-RU" sz="16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uk-UA" sz="1200" dirty="0" smtClean="0"/>
                        <a:t>З них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uk-UA" sz="1600" dirty="0" smtClean="0"/>
                        <a:t>жінки</a:t>
                      </a:r>
                      <a:endParaRPr lang="ru-RU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Працівники з</a:t>
                      </a:r>
                      <a:r>
                        <a:rPr lang="uk-UA" sz="1600" baseline="0" dirty="0" smtClean="0"/>
                        <a:t> освітньо-кваліфікаційним рівнем (освітою)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600" dirty="0" smtClean="0"/>
                        <a:t>спеціаліст</a:t>
                      </a:r>
                      <a:r>
                        <a:rPr lang="uk-UA" sz="1600" baseline="0" dirty="0" smtClean="0"/>
                        <a:t> або магістр</a:t>
                      </a:r>
                    </a:p>
                    <a:p>
                      <a:r>
                        <a:rPr lang="uk-UA" sz="1600" baseline="0" dirty="0" smtClean="0"/>
                        <a:t>(повна вища освіта )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600" dirty="0" smtClean="0"/>
                        <a:t>бакалавр (базова вища освіта)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600" dirty="0" smtClean="0"/>
                        <a:t>молодший спеціаліст (неповна вища освіта)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600" dirty="0" smtClean="0"/>
                        <a:t>Середня загальна освіта </a:t>
                      </a:r>
                      <a:endParaRPr lang="ru-RU" sz="1600" dirty="0"/>
                    </a:p>
                  </a:txBody>
                  <a:tcPr/>
                </a:tc>
              </a:tr>
              <a:tr h="88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усього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у т.ч. </a:t>
                      </a:r>
                      <a:r>
                        <a:rPr lang="uk-UA" sz="1600" dirty="0" err="1" smtClean="0"/>
                        <a:t>педа</a:t>
                      </a:r>
                      <a:endParaRPr lang="uk-UA" sz="1600" dirty="0" smtClean="0"/>
                    </a:p>
                    <a:p>
                      <a:r>
                        <a:rPr lang="uk-UA" sz="1600" dirty="0" err="1" smtClean="0"/>
                        <a:t>гогічна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797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Педагогічні </a:t>
                      </a:r>
                    </a:p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працівники,</a:t>
                      </a:r>
                    </a:p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прийняті на</a:t>
                      </a:r>
                    </a:p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 роботу за</a:t>
                      </a:r>
                    </a:p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сумісництвом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  <a:tr h="10289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 з них </a:t>
                      </a:r>
                    </a:p>
                    <a:p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керівників гуртків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900608" y="6381328"/>
          <a:ext cx="242047" cy="365760"/>
        </p:xfrm>
        <a:graphic>
          <a:graphicData uri="http://schemas.openxmlformats.org/drawingml/2006/table">
            <a:tbl>
              <a:tblPr/>
              <a:tblGrid>
                <a:gridCol w="242047"/>
              </a:tblGrid>
              <a:tr h="215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7"/>
          <a:ext cx="8640960" cy="66223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526886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</a:t>
                      </a:r>
                      <a:r>
                        <a:rPr lang="uk-UA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прями діяльності </a:t>
                      </a:r>
                      <a:endParaRPr lang="ru-RU" sz="12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них – кількість гуртків</a:t>
                      </a:r>
                      <a:endParaRPr lang="ru-RU" sz="12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Кількість</a:t>
                      </a:r>
                      <a:r>
                        <a:rPr lang="uk-UA" sz="12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вихованців, учнів у гуртках</a:t>
                      </a:r>
                      <a:endParaRPr lang="ru-RU" sz="12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 них </a:t>
                      </a:r>
                    </a:p>
                    <a:p>
                      <a:r>
                        <a:rPr lang="uk-UA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дівчат</a:t>
                      </a:r>
                      <a:endParaRPr lang="ru-RU" sz="12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 них</a:t>
                      </a:r>
                      <a:r>
                        <a:rPr lang="uk-UA" sz="12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r>
                        <a:rPr lang="uk-UA" sz="12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хлопчиків</a:t>
                      </a:r>
                      <a:endParaRPr lang="ru-RU" sz="12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24323">
                <a:tc>
                  <a:txBody>
                    <a:bodyPr/>
                    <a:lstStyle/>
                    <a:p>
                      <a:r>
                        <a:rPr lang="uk-UA" sz="1200" baseline="0" dirty="0" smtClean="0"/>
                        <a:t>                 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48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1101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790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311</a:t>
                      </a:r>
                      <a:endParaRPr lang="ru-RU" sz="18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Еколого-натуралістичний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70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54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16</a:t>
                      </a:r>
                      <a:endParaRPr lang="ru-RU" sz="19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Туристсько-краєзнавчий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14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321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217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104</a:t>
                      </a:r>
                      <a:endParaRPr lang="ru-RU" sz="19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Фізкультурно-спортивний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70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52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18</a:t>
                      </a:r>
                      <a:endParaRPr lang="ru-RU" sz="1900" dirty="0"/>
                    </a:p>
                  </a:txBody>
                  <a:tcPr/>
                </a:tc>
              </a:tr>
              <a:tr h="424323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Художньо-</a:t>
                      </a:r>
                      <a:r>
                        <a:rPr lang="uk-UA" sz="1300" b="1" baseline="0" dirty="0" smtClean="0"/>
                        <a:t>естетичний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335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278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57</a:t>
                      </a:r>
                      <a:endParaRPr lang="ru-RU" sz="19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Дослідницько-експериментальний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48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28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20</a:t>
                      </a:r>
                      <a:endParaRPr lang="ru-RU" sz="19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Військово-патріотичний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4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95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52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43</a:t>
                      </a:r>
                      <a:endParaRPr lang="ru-RU" sz="19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Соціально-реабілітаційний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-</a:t>
                      </a:r>
                      <a:endParaRPr lang="ru-RU" sz="1900" dirty="0"/>
                    </a:p>
                  </a:txBody>
                  <a:tcPr/>
                </a:tc>
              </a:tr>
              <a:tr h="424323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Гуманітарний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18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5</a:t>
                      </a:r>
                      <a:endParaRPr lang="ru-RU" sz="1900" dirty="0"/>
                    </a:p>
                  </a:txBody>
                  <a:tcPr/>
                </a:tc>
              </a:tr>
              <a:tr h="52688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err="1" smtClean="0"/>
                        <a:t>Бібліотечно</a:t>
                      </a:r>
                      <a:r>
                        <a:rPr lang="uk-UA" sz="1300" b="1" dirty="0" smtClean="0"/>
                        <a:t> - бібліографічний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20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16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4</a:t>
                      </a:r>
                      <a:endParaRPr lang="ru-RU" sz="1900" dirty="0"/>
                    </a:p>
                  </a:txBody>
                  <a:tcPr/>
                </a:tc>
              </a:tr>
              <a:tr h="424323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Оздоровчий 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69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39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30</a:t>
                      </a:r>
                      <a:endParaRPr lang="ru-RU" sz="1900" dirty="0"/>
                    </a:p>
                  </a:txBody>
                  <a:tcPr/>
                </a:tc>
              </a:tr>
              <a:tr h="424323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Науково-технічний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25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/>
                        <a:t>14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620688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rgbClr val="002060"/>
                </a:solidFill>
              </a:rPr>
              <a:t>На </a:t>
            </a:r>
            <a:r>
              <a:rPr lang="ru-RU" sz="3400" dirty="0" err="1" smtClean="0">
                <a:solidFill>
                  <a:srgbClr val="002060"/>
                </a:solidFill>
              </a:rPr>
              <a:t>базі</a:t>
            </a:r>
            <a:r>
              <a:rPr lang="ru-RU" sz="3400" dirty="0" smtClean="0">
                <a:solidFill>
                  <a:srgbClr val="002060"/>
                </a:solidFill>
              </a:rPr>
              <a:t> ЗЗСО</a:t>
            </a:r>
            <a:endParaRPr lang="ru-RU" sz="3400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621962"/>
          <a:ext cx="8686800" cy="62360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0776"/>
                <a:gridCol w="3528392"/>
                <a:gridCol w="2535932"/>
                <a:gridCol w="2171700"/>
              </a:tblGrid>
              <a:tr h="45862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№</a:t>
                      </a:r>
                      <a:r>
                        <a:rPr lang="uk-UA" sz="1200" baseline="0" dirty="0" smtClean="0"/>
                        <a:t> З/П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Назва</a:t>
                      </a:r>
                      <a:r>
                        <a:rPr lang="uk-UA" sz="1800" baseline="0" dirty="0" smtClean="0"/>
                        <a:t> ЗЗСО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Кількість гуртків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У них вихованців</a:t>
                      </a:r>
                      <a:endParaRPr lang="ru-RU" sz="1800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Вꞌязівська</a:t>
                      </a:r>
                      <a:r>
                        <a:rPr lang="uk-UA" sz="1500" baseline="0" dirty="0" smtClean="0">
                          <a:latin typeface="Arial" pitchFamily="34" charset="0"/>
                          <a:cs typeface="Arial" pitchFamily="34" charset="0"/>
                        </a:rPr>
                        <a:t>  ЗОШ І-ІІІ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20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Колонтаївська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І-ІІІ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23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Олексіївська</a:t>
                      </a:r>
                      <a:r>
                        <a:rPr lang="uk-UA" sz="1500" baseline="0" dirty="0" smtClean="0">
                          <a:latin typeface="Arial" pitchFamily="34" charset="0"/>
                          <a:cs typeface="Arial" pitchFamily="34" charset="0"/>
                        </a:rPr>
                        <a:t> ЗОШ І-ІІІ ступенів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20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Каплунівський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НВК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20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Городнянська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20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Костянтинівськй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ліцей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45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Слобідська ЗОШ І-ІІ ступенів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20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Дублянська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І-ІІІ ступенів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50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Козіївська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І-ІІІ</a:t>
                      </a:r>
                      <a:r>
                        <a:rPr lang="uk-UA" sz="1500" baseline="0" dirty="0" smtClean="0">
                          <a:latin typeface="Arial" pitchFamily="34" charset="0"/>
                          <a:cs typeface="Arial" pitchFamily="34" charset="0"/>
                        </a:rPr>
                        <a:t>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45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Качалівська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</a:t>
                      </a:r>
                      <a:r>
                        <a:rPr lang="uk-UA" sz="1500" baseline="0" dirty="0" smtClean="0">
                          <a:latin typeface="Arial" pitchFamily="34" charset="0"/>
                          <a:cs typeface="Arial" pitchFamily="34" charset="0"/>
                        </a:rPr>
                        <a:t> І-ІІІ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46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Пархомівська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І-ІІІ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25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Мурафська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І-ІІІ ступенів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6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130</a:t>
                      </a:r>
                      <a:endParaRPr lang="ru-RU" sz="2100" b="1" dirty="0"/>
                    </a:p>
                  </a:txBody>
                  <a:tcPr/>
                </a:tc>
              </a:tr>
              <a:tr h="34884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Краснокутська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ЗОШ І-ІІІ ступенів № 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49</a:t>
                      </a:r>
                      <a:endParaRPr lang="ru-RU" sz="2100" b="1" dirty="0"/>
                    </a:p>
                  </a:txBody>
                  <a:tcPr/>
                </a:tc>
              </a:tr>
              <a:tr h="41276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dirty="0" err="1" smtClean="0">
                          <a:latin typeface="Arial" pitchFamily="34" charset="0"/>
                          <a:cs typeface="Arial" pitchFamily="34" charset="0"/>
                        </a:rPr>
                        <a:t>Краснокутська</a:t>
                      </a:r>
                      <a:r>
                        <a:rPr lang="uk-UA" sz="1500" dirty="0" smtClean="0">
                          <a:latin typeface="Arial" pitchFamily="34" charset="0"/>
                          <a:cs typeface="Arial" pitchFamily="34" charset="0"/>
                        </a:rPr>
                        <a:t> гімназія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9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213</a:t>
                      </a:r>
                      <a:endParaRPr lang="ru-RU" sz="21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За </a:t>
            </a:r>
            <a:r>
              <a:rPr lang="ru-RU" sz="2800" b="1" dirty="0" err="1" smtClean="0"/>
              <a:t>кошти</a:t>
            </a:r>
            <a:r>
              <a:rPr lang="ru-RU" sz="2800" b="1" dirty="0" smtClean="0"/>
              <a:t> </a:t>
            </a:r>
            <a:r>
              <a:rPr lang="uk-UA" sz="2800" b="1" dirty="0" smtClean="0"/>
              <a:t>субвенції </a:t>
            </a:r>
            <a:br>
              <a:rPr lang="uk-UA" sz="2800" b="1" dirty="0" smtClean="0"/>
            </a:br>
            <a:r>
              <a:rPr lang="uk-UA" sz="2800" b="1" dirty="0" smtClean="0">
                <a:latin typeface="Arial Black" pitchFamily="34" charset="0"/>
              </a:rPr>
              <a:t>8 гуртків </a:t>
            </a:r>
            <a:r>
              <a:rPr lang="uk-UA" sz="2800" b="1" dirty="0" smtClean="0"/>
              <a:t>фінансують селищні ради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836711"/>
          <a:ext cx="8443662" cy="60378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8768"/>
                <a:gridCol w="2435786"/>
                <a:gridCol w="1407277"/>
                <a:gridCol w="1538809"/>
                <a:gridCol w="1674912"/>
                <a:gridCol w="1008110"/>
              </a:tblGrid>
              <a:tr h="655118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№</a:t>
                      </a:r>
                    </a:p>
                    <a:p>
                      <a:r>
                        <a:rPr lang="uk-UA" sz="1100" dirty="0" smtClean="0"/>
                        <a:t>з/п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П.І.Б.</a:t>
                      </a:r>
                    </a:p>
                    <a:p>
                      <a:r>
                        <a:rPr lang="uk-UA" sz="1300" dirty="0" smtClean="0"/>
                        <a:t>керівника гуртка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Назва гуртка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Назва </a:t>
                      </a:r>
                    </a:p>
                    <a:p>
                      <a:r>
                        <a:rPr lang="uk-UA" sz="1300" dirty="0" smtClean="0"/>
                        <a:t>ЗЗСО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Назва </a:t>
                      </a:r>
                    </a:p>
                    <a:p>
                      <a:r>
                        <a:rPr lang="uk-UA" sz="1300" dirty="0" smtClean="0"/>
                        <a:t>сільських </a:t>
                      </a:r>
                      <a:r>
                        <a:rPr lang="uk-UA" sz="1300" baseline="0" dirty="0" smtClean="0"/>
                        <a:t>(селищних) рад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Кількість вихованців</a:t>
                      </a:r>
                      <a:endParaRPr lang="ru-RU" sz="1300" dirty="0"/>
                    </a:p>
                  </a:txBody>
                  <a:tcPr/>
                </a:tc>
              </a:tr>
              <a:tr h="56901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err="1" smtClean="0">
                          <a:latin typeface="Cambria" pitchFamily="18" charset="0"/>
                        </a:rPr>
                        <a:t>Лісняк</a:t>
                      </a:r>
                      <a:r>
                        <a:rPr lang="uk-UA" sz="17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uk-UA" sz="1700" b="1" i="1" dirty="0" err="1" smtClean="0">
                          <a:latin typeface="Cambria" pitchFamily="18" charset="0"/>
                        </a:rPr>
                        <a:t>Сегій</a:t>
                      </a:r>
                      <a:r>
                        <a:rPr lang="uk-UA" sz="1700" b="1" i="1" dirty="0" smtClean="0">
                          <a:latin typeface="Cambria" pitchFamily="18" charset="0"/>
                        </a:rPr>
                        <a:t> Дмитрович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“Кульова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стрільба”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Пархомівська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ЗОШ І-ІІІ ст.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Пархомівська</a:t>
                      </a:r>
                      <a:r>
                        <a:rPr lang="uk-UA" sz="1700" baseline="0" dirty="0" smtClean="0"/>
                        <a:t> </a:t>
                      </a:r>
                    </a:p>
                    <a:p>
                      <a:pPr algn="ctr"/>
                      <a:r>
                        <a:rPr lang="uk-UA" sz="1700" baseline="0" dirty="0" smtClean="0"/>
                        <a:t>сільська рада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25</a:t>
                      </a:r>
                      <a:endParaRPr lang="ru-RU" sz="1800" b="1" dirty="0"/>
                    </a:p>
                  </a:txBody>
                  <a:tcPr/>
                </a:tc>
              </a:tr>
              <a:tr h="612401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err="1" smtClean="0">
                          <a:latin typeface="Cambria" pitchFamily="18" charset="0"/>
                        </a:rPr>
                        <a:t>Помінчук</a:t>
                      </a:r>
                      <a:r>
                        <a:rPr lang="uk-UA" sz="1700" b="1" i="1" baseline="0" dirty="0" smtClean="0">
                          <a:latin typeface="Cambria" pitchFamily="18" charset="0"/>
                        </a:rPr>
                        <a:t> Олександра Григорівна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“Пізнаємо</a:t>
                      </a:r>
                      <a:r>
                        <a:rPr lang="uk-UA" sz="1600" dirty="0" smtClean="0"/>
                        <a:t> рідний </a:t>
                      </a:r>
                      <a:r>
                        <a:rPr lang="uk-UA" sz="1600" dirty="0" err="1" smtClean="0"/>
                        <a:t>край”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Качалівська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</a:t>
                      </a:r>
                    </a:p>
                    <a:p>
                      <a:r>
                        <a:rPr lang="uk-UA" sz="1400" dirty="0" smtClean="0">
                          <a:latin typeface="Bookman Old Style" pitchFamily="18" charset="0"/>
                        </a:rPr>
                        <a:t>ЗОШ І-ІІІ ст.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Качалівська</a:t>
                      </a:r>
                      <a:r>
                        <a:rPr lang="uk-UA" sz="1700" dirty="0" smtClean="0"/>
                        <a:t> </a:t>
                      </a:r>
                    </a:p>
                    <a:p>
                      <a:pPr algn="ctr"/>
                      <a:r>
                        <a:rPr lang="uk-UA" sz="1700" dirty="0" smtClean="0"/>
                        <a:t>сільська рада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23</a:t>
                      </a:r>
                      <a:endParaRPr lang="ru-RU" sz="18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err="1" smtClean="0">
                          <a:latin typeface="Cambria" pitchFamily="18" charset="0"/>
                        </a:rPr>
                        <a:t>Маслій</a:t>
                      </a:r>
                      <a:r>
                        <a:rPr lang="uk-UA" sz="1700" b="1" i="1" dirty="0" smtClean="0">
                          <a:latin typeface="Cambria" pitchFamily="18" charset="0"/>
                        </a:rPr>
                        <a:t>  Ольга Олександрівна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“Англійська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мова”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Качалівська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</a:t>
                      </a:r>
                    </a:p>
                    <a:p>
                      <a:r>
                        <a:rPr lang="uk-UA" sz="1400" dirty="0" smtClean="0">
                          <a:latin typeface="Bookman Old Style" pitchFamily="18" charset="0"/>
                        </a:rPr>
                        <a:t>ЗОШ І-ІІІ ст.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Качалівська</a:t>
                      </a:r>
                      <a:r>
                        <a:rPr lang="uk-UA" sz="1700" dirty="0" smtClean="0"/>
                        <a:t> </a:t>
                      </a:r>
                    </a:p>
                    <a:p>
                      <a:pPr algn="ctr"/>
                      <a:r>
                        <a:rPr lang="uk-UA" sz="1700" dirty="0" smtClean="0"/>
                        <a:t>сільська рада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23</a:t>
                      </a:r>
                      <a:endParaRPr lang="ru-RU" sz="1800" b="1" dirty="0"/>
                    </a:p>
                  </a:txBody>
                  <a:tcPr/>
                </a:tc>
              </a:tr>
              <a:tr h="53033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err="1" smtClean="0">
                          <a:latin typeface="Cambria" pitchFamily="18" charset="0"/>
                        </a:rPr>
                        <a:t>Педченко</a:t>
                      </a:r>
                      <a:r>
                        <a:rPr lang="uk-UA" sz="1700" b="1" i="1" dirty="0" smtClean="0">
                          <a:latin typeface="Cambria" pitchFamily="18" charset="0"/>
                        </a:rPr>
                        <a:t>  Володимир Олександрович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“Настільний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теніс”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Вꞌязівська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ЗОШ І-ІІІ ст.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Вꞌязівська</a:t>
                      </a:r>
                      <a:r>
                        <a:rPr lang="uk-UA" sz="1700" dirty="0" smtClean="0"/>
                        <a:t> </a:t>
                      </a:r>
                    </a:p>
                    <a:p>
                      <a:pPr algn="ctr"/>
                      <a:r>
                        <a:rPr lang="uk-UA" sz="1700" dirty="0" smtClean="0"/>
                        <a:t>сільська рада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20</a:t>
                      </a:r>
                      <a:endParaRPr lang="ru-RU" sz="1800" b="1" dirty="0"/>
                    </a:p>
                  </a:txBody>
                  <a:tcPr/>
                </a:tc>
              </a:tr>
              <a:tr h="74870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smtClean="0">
                          <a:latin typeface="Cambria" pitchFamily="18" charset="0"/>
                        </a:rPr>
                        <a:t>Курило Ганна Миколаївна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Народознавчий</a:t>
                      </a:r>
                      <a:r>
                        <a:rPr lang="uk-UA" sz="1600" baseline="0" dirty="0" smtClean="0"/>
                        <a:t> гурток </a:t>
                      </a:r>
                      <a:r>
                        <a:rPr lang="uk-UA" sz="1600" baseline="0" dirty="0" err="1" smtClean="0"/>
                        <a:t>“Джерело”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Каплунівський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НВК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Каплунівська</a:t>
                      </a:r>
                      <a:endParaRPr lang="uk-UA" sz="1700" dirty="0" smtClean="0"/>
                    </a:p>
                    <a:p>
                      <a:pPr algn="ctr"/>
                      <a:r>
                        <a:rPr lang="uk-UA" sz="1700" dirty="0" smtClean="0"/>
                        <a:t> сільська рада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20</a:t>
                      </a:r>
                      <a:endParaRPr lang="ru-RU" sz="1800" b="1" dirty="0"/>
                    </a:p>
                  </a:txBody>
                  <a:tcPr/>
                </a:tc>
              </a:tr>
              <a:tr h="49238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err="1" smtClean="0">
                          <a:latin typeface="Cambria" pitchFamily="18" charset="0"/>
                        </a:rPr>
                        <a:t>Карелова</a:t>
                      </a:r>
                      <a:r>
                        <a:rPr lang="uk-UA" sz="1700" b="1" i="1" dirty="0" smtClean="0">
                          <a:latin typeface="Cambria" pitchFamily="18" charset="0"/>
                        </a:rPr>
                        <a:t> Аліна Станіславівна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“Пішохідний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туризм”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Bookman Old Style" pitchFamily="18" charset="0"/>
                        </a:rPr>
                        <a:t>Слобідська ЗОШ</a:t>
                      </a:r>
                      <a:r>
                        <a:rPr lang="uk-UA" sz="1400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І-ІІ ст.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Рябоконівська</a:t>
                      </a:r>
                      <a:endParaRPr lang="uk-UA" sz="1700" dirty="0" smtClean="0"/>
                    </a:p>
                    <a:p>
                      <a:pPr algn="ctr"/>
                      <a:r>
                        <a:rPr lang="uk-UA" sz="1700" dirty="0" smtClean="0"/>
                        <a:t> сільська рада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20</a:t>
                      </a:r>
                      <a:endParaRPr lang="ru-RU" sz="1800" b="1" dirty="0"/>
                    </a:p>
                  </a:txBody>
                  <a:tcPr/>
                </a:tc>
              </a:tr>
              <a:tr h="558675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7.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smtClean="0">
                          <a:latin typeface="Cambria" pitchFamily="18" charset="0"/>
                        </a:rPr>
                        <a:t>Кондратенко Галина Петрівна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“Веселка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голосів”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Краснокутська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ЗОШ І-ІІІ ст.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Краснокутська</a:t>
                      </a:r>
                      <a:r>
                        <a:rPr lang="uk-UA" sz="1700" dirty="0" smtClean="0"/>
                        <a:t> </a:t>
                      </a:r>
                    </a:p>
                    <a:p>
                      <a:pPr algn="ctr"/>
                      <a:r>
                        <a:rPr lang="uk-UA" sz="1700" dirty="0" smtClean="0"/>
                        <a:t>селищна рада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24</a:t>
                      </a:r>
                      <a:endParaRPr lang="ru-RU" sz="1800" b="1" dirty="0"/>
                    </a:p>
                  </a:txBody>
                  <a:tcPr/>
                </a:tc>
              </a:tr>
              <a:tr h="474106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8.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i="1" dirty="0" err="1" smtClean="0">
                          <a:latin typeface="Cambria" pitchFamily="18" charset="0"/>
                        </a:rPr>
                        <a:t>Гречкін</a:t>
                      </a:r>
                      <a:r>
                        <a:rPr lang="uk-UA" sz="1700" b="1" i="1" dirty="0" smtClean="0">
                          <a:latin typeface="Cambria" pitchFamily="18" charset="0"/>
                        </a:rPr>
                        <a:t> Анатолій Петрович</a:t>
                      </a:r>
                      <a:endParaRPr lang="ru-RU" sz="1700" b="1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“Волейбол”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Bookman Old Style" pitchFamily="18" charset="0"/>
                        </a:rPr>
                        <a:t>Краснокутська</a:t>
                      </a:r>
                      <a:r>
                        <a:rPr lang="uk-UA" sz="1400" dirty="0" smtClean="0">
                          <a:latin typeface="Bookman Old Style" pitchFamily="18" charset="0"/>
                        </a:rPr>
                        <a:t> гімназія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/>
                        <a:t>Краснокутська</a:t>
                      </a:r>
                      <a:endParaRPr lang="uk-UA" sz="1700" dirty="0" smtClean="0"/>
                    </a:p>
                    <a:p>
                      <a:pPr algn="ctr"/>
                      <a:r>
                        <a:rPr lang="uk-UA" sz="1700" dirty="0" smtClean="0"/>
                        <a:t> селищна рада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24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792088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Arial Black" pitchFamily="34" charset="0"/>
              </a:rPr>
              <a:t>П</a:t>
            </a:r>
            <a:r>
              <a:rPr lang="uk-UA" sz="3400" dirty="0" smtClean="0">
                <a:latin typeface="Arial Black" pitchFamily="34" charset="0"/>
              </a:rPr>
              <a:t>ІДСУМКИ  УЧАСТІ</a:t>
            </a:r>
            <a:endParaRPr lang="ru-RU" sz="34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856983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58"/>
                <a:gridCol w="1613381"/>
                <a:gridCol w="1613381"/>
                <a:gridCol w="1853282"/>
                <a:gridCol w="137348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Заходи ЦДЮТ</a:t>
                      </a:r>
                      <a:endParaRPr lang="ru-RU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К-ть</a:t>
                      </a:r>
                      <a:r>
                        <a:rPr lang="ru-RU" sz="15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учасників</a:t>
                      </a:r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районних</a:t>
                      </a:r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етапів</a:t>
                      </a:r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конкурсів</a:t>
                      </a:r>
                      <a:endParaRPr lang="ru-RU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З них -</a:t>
                      </a:r>
                      <a:r>
                        <a:rPr lang="uk-UA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переможці районних  етапів</a:t>
                      </a:r>
                    </a:p>
                    <a:p>
                      <a:pPr algn="ctr"/>
                      <a:r>
                        <a:rPr lang="ru-RU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конкурсів</a:t>
                      </a:r>
                      <a:endParaRPr lang="ru-RU" sz="15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К-ть</a:t>
                      </a:r>
                      <a:r>
                        <a:rPr lang="ru-RU" sz="15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учасників</a:t>
                      </a:r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обласних</a:t>
                      </a:r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етапів</a:t>
                      </a:r>
                      <a:r>
                        <a:rPr lang="ru-RU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конкурсів</a:t>
                      </a:r>
                      <a:endParaRPr lang="ru-RU" sz="15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5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З них </a:t>
                      </a:r>
                      <a:r>
                        <a:rPr lang="uk-UA" sz="15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-відзначено</a:t>
                      </a:r>
                      <a:r>
                        <a:rPr lang="uk-UA" sz="15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подяками та грамотами</a:t>
                      </a:r>
                      <a:endParaRPr lang="ru-RU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11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588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100" b="1" dirty="0" smtClean="0"/>
                        <a:t>332</a:t>
                      </a:r>
                      <a:endParaRPr lang="ru-RU" sz="2100" b="1" dirty="0" smtClean="0"/>
                    </a:p>
                    <a:p>
                      <a:pPr algn="ctr"/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100" b="1" dirty="0" smtClean="0"/>
                        <a:t>64</a:t>
                      </a:r>
                      <a:endParaRPr lang="ru-RU" sz="2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/>
                        <a:t>23</a:t>
                      </a:r>
                      <a:endParaRPr lang="ru-RU" sz="2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http://krkut-cdut.at.ua/Photo/IMG_4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3573016"/>
            <a:ext cx="2232248" cy="1800201"/>
          </a:xfrm>
          <a:prstGeom prst="rect">
            <a:avLst/>
          </a:prstGeom>
          <a:noFill/>
        </p:spPr>
      </p:pic>
      <p:pic>
        <p:nvPicPr>
          <p:cNvPr id="13316" name="Picture 4" descr="http://krkut-cdut.at.ua/Photo/IMG_4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09120"/>
            <a:ext cx="2664296" cy="2232248"/>
          </a:xfrm>
          <a:prstGeom prst="rect">
            <a:avLst/>
          </a:prstGeom>
          <a:noFill/>
        </p:spPr>
      </p:pic>
      <p:pic>
        <p:nvPicPr>
          <p:cNvPr id="13318" name="Picture 6" descr="http://krkut-cdut.at.ua/Photo/IMG_4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73016"/>
            <a:ext cx="2130624" cy="2304256"/>
          </a:xfrm>
          <a:prstGeom prst="rect">
            <a:avLst/>
          </a:prstGeom>
          <a:noFill/>
        </p:spPr>
      </p:pic>
      <p:pic>
        <p:nvPicPr>
          <p:cNvPr id="1026" name="Picture 2" descr="D:\2018-2019\нова папка 20182019\фото Моя Україно\ЦДЮТ\Маша - дівчика осінь 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01008"/>
            <a:ext cx="2520280" cy="2376264"/>
          </a:xfrm>
          <a:prstGeom prst="rect">
            <a:avLst/>
          </a:prstGeom>
          <a:noFill/>
        </p:spPr>
      </p:pic>
      <p:pic>
        <p:nvPicPr>
          <p:cNvPr id="1027" name="Picture 3" descr="D:\2018-2019\нова папка 20182019\фото Моя Україно\ЦДЮТ\IMG_0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4856066"/>
            <a:ext cx="2304256" cy="188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00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Основні досягнення вихованців  </a:t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у І півріччі  2018/2019 </a:t>
            </a: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. (обласний рівень)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020272" cy="580526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uk-UA" sz="8000" b="1" dirty="0" err="1" smtClean="0">
                <a:latin typeface="Times New Roman" pitchFamily="18" charset="0"/>
                <a:cs typeface="Times New Roman" pitchFamily="18" charset="0"/>
              </a:rPr>
              <a:t>Федишин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 Роман</a:t>
            </a: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учень </a:t>
            </a:r>
            <a:r>
              <a:rPr lang="uk-UA" sz="7200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Краснокутської</a:t>
            </a:r>
            <a:r>
              <a:rPr lang="uk-UA" sz="72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 ЗОШ І-ІІІ ступенів № 2, </a:t>
            </a:r>
            <a:r>
              <a:rPr lang="uk-UA" sz="64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Всеукраїнської виставки – конкурсу робіт учнів молодшого шкільного віку з початкового технічного моделювання </a:t>
            </a: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місце</a:t>
            </a:r>
          </a:p>
          <a:p>
            <a:pPr algn="just">
              <a:buNone/>
            </a:pP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64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8000" b="1" dirty="0" err="1" smtClean="0">
                <a:latin typeface="Times New Roman" pitchFamily="18" charset="0"/>
                <a:cs typeface="Times New Roman" pitchFamily="18" charset="0"/>
              </a:rPr>
              <a:t>Богданов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 Арсеній,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учень </a:t>
            </a:r>
          </a:p>
          <a:p>
            <a:pPr algn="just">
              <a:buNone/>
            </a:pPr>
            <a:r>
              <a:rPr lang="uk-UA" sz="7200" i="1" dirty="0" err="1" smtClean="0">
                <a:latin typeface="Segoe UI Semibold" pitchFamily="34" charset="0"/>
                <a:cs typeface="Times New Roman" pitchFamily="18" charset="0"/>
              </a:rPr>
              <a:t>Олексіївської</a:t>
            </a:r>
            <a:r>
              <a:rPr lang="uk-UA" sz="7200" i="1" dirty="0" smtClean="0">
                <a:latin typeface="Segoe UI Semibold" pitchFamily="34" charset="0"/>
                <a:cs typeface="Times New Roman" pitchFamily="18" charset="0"/>
              </a:rPr>
              <a:t> ЗОШ І-ІІІ ступенів,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Всеукраїнської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виставки – конкурсу робіт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учнів молодшого шкільного віку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з початкового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технічного моделювання </a:t>
            </a: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місце</a:t>
            </a:r>
            <a:endParaRPr lang="uk-UA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8000" b="1" dirty="0" err="1" smtClean="0">
                <a:latin typeface="Times New Roman" pitchFamily="18" charset="0"/>
                <a:cs typeface="Times New Roman" pitchFamily="18" charset="0"/>
              </a:rPr>
              <a:t>-Кондратенко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 Олексій,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учень </a:t>
            </a:r>
            <a:r>
              <a:rPr lang="uk-UA" sz="7200" i="1" dirty="0" err="1" smtClean="0">
                <a:latin typeface="Segoe UI Semibold" pitchFamily="34" charset="0"/>
                <a:cs typeface="Times New Roman" pitchFamily="18" charset="0"/>
              </a:rPr>
              <a:t>Краснокутської</a:t>
            </a:r>
            <a:r>
              <a:rPr lang="uk-UA" sz="7200" i="1" dirty="0" smtClean="0">
                <a:latin typeface="Segoe UI Semibold" pitchFamily="34" charset="0"/>
                <a:cs typeface="Times New Roman" pitchFamily="18" charset="0"/>
              </a:rPr>
              <a:t> гімназії,      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Всеукраїнської виставки – конкурсу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робіт учнів молодшого шкільного віку з </a:t>
            </a:r>
          </a:p>
          <a:p>
            <a:pPr algn="just">
              <a:buNone/>
            </a:pPr>
            <a:r>
              <a:rPr lang="uk-UA" sz="6400" i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початкового технічного моделювання </a:t>
            </a: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місце</a:t>
            </a:r>
            <a:endParaRPr lang="uk-UA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8000" b="1" dirty="0" err="1" smtClean="0">
                <a:latin typeface="Times New Roman" pitchFamily="18" charset="0"/>
                <a:cs typeface="Times New Roman" pitchFamily="18" charset="0"/>
              </a:rPr>
              <a:t>-Гриненко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 Олександра,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учениця 4 класу </a:t>
            </a:r>
          </a:p>
          <a:p>
            <a:pPr algn="just">
              <a:buNone/>
            </a:pPr>
            <a:r>
              <a:rPr lang="uk-UA" sz="6600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Городнянської</a:t>
            </a:r>
            <a:r>
              <a:rPr lang="uk-UA" sz="6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 ЗОШ І-ІІ ступенів, вихованка гуртка </a:t>
            </a:r>
          </a:p>
          <a:p>
            <a:pPr algn="just">
              <a:buNone/>
            </a:pPr>
            <a:r>
              <a:rPr lang="uk-UA" sz="6600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“Юні</a:t>
            </a:r>
            <a:r>
              <a:rPr lang="uk-UA" sz="6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 </a:t>
            </a:r>
            <a:r>
              <a:rPr lang="uk-UA" sz="6600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українознавці”</a:t>
            </a:r>
            <a:r>
              <a:rPr lang="uk-UA" sz="6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 </a:t>
            </a:r>
            <a:r>
              <a:rPr lang="uk-UA" sz="6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68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виставки юних </a:t>
            </a:r>
          </a:p>
          <a:p>
            <a:pPr algn="just"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6600" dirty="0" err="1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природоохоронців</a:t>
            </a:r>
            <a:r>
              <a:rPr lang="uk-UA" sz="6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uk-UA" sz="6600" dirty="0" err="1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“Зимовий</a:t>
            </a:r>
            <a:r>
              <a:rPr lang="uk-UA" sz="6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uk-UA" sz="6600" dirty="0" err="1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вернісаж”-</a:t>
            </a:r>
            <a:r>
              <a:rPr lang="uk-UA" sz="6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місце </a:t>
            </a: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400" dirty="0"/>
          </a:p>
        </p:txBody>
      </p:sp>
      <p:pic>
        <p:nvPicPr>
          <p:cNvPr id="1028" name="Picture 4" descr="C:\Users\Администратор\Desktop\2\IMG-ac63d6fab04ac912d7af57a3f6f2304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08720"/>
            <a:ext cx="1800200" cy="2160240"/>
          </a:xfrm>
          <a:prstGeom prst="rect">
            <a:avLst/>
          </a:prstGeom>
          <a:noFill/>
        </p:spPr>
      </p:pic>
      <p:pic>
        <p:nvPicPr>
          <p:cNvPr id="4" name="Picture 4" descr="F:\ЦДЮТ птм\DSCN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016224" cy="201622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\IMG-212036475837f16a0ccdc2d1fafb0cd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060848"/>
            <a:ext cx="203224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240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Основні досягнення вихованців  </a:t>
            </a:r>
            <a:br>
              <a:rPr lang="uk-UA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(обласний рівень)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6264696" cy="5246043"/>
          </a:xfrm>
        </p:spPr>
        <p:txBody>
          <a:bodyPr/>
          <a:lstStyle/>
          <a:p>
            <a:pPr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місце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6750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uk-UA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-Скляр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Анастасія, 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вихованка гуртка </a:t>
            </a:r>
          </a:p>
          <a:p>
            <a:pPr algn="just">
              <a:buNone/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«Юні </a:t>
            </a:r>
            <a:r>
              <a:rPr lang="uk-UA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українознавці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»,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</a:t>
            </a:r>
          </a:p>
          <a:p>
            <a:pPr algn="just">
              <a:buNone/>
            </a:pP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Всеукраїнського конкурсу робіт </a:t>
            </a:r>
          </a:p>
          <a:p>
            <a:pPr algn="just">
              <a:buNone/>
            </a:pP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юних фотоаматорів «Моя Україно!»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місце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Байдала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Олександр,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вихованець </a:t>
            </a:r>
          </a:p>
          <a:p>
            <a:pPr algn="just">
              <a:buNone/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«Юні </a:t>
            </a:r>
            <a:r>
              <a:rPr lang="uk-UA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українознавці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»</a:t>
            </a:r>
            <a:r>
              <a:rPr lang="uk-UA" i="1" dirty="0" smtClean="0">
                <a:latin typeface="Segoe UI Semibold" pitchFamily="34" charset="0"/>
                <a:cs typeface="Times New Roman" pitchFamily="18" charset="0"/>
              </a:rPr>
              <a:t>, </a:t>
            </a:r>
            <a:r>
              <a:rPr lang="uk-UA" sz="17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</a:t>
            </a:r>
          </a:p>
          <a:p>
            <a:pPr algn="just">
              <a:buNone/>
            </a:pPr>
            <a:r>
              <a:rPr lang="uk-UA" sz="17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Всеукраїнського конкурсу робіт </a:t>
            </a:r>
          </a:p>
          <a:p>
            <a:pPr algn="just">
              <a:buNone/>
            </a:pPr>
            <a:r>
              <a:rPr lang="uk-UA" sz="17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юних фотоаматорів «Моя Україно!»</a:t>
            </a: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місце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Бондура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Вікторія, </a:t>
            </a:r>
            <a:r>
              <a:rPr lang="uk-UA" sz="1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учениця </a:t>
            </a:r>
            <a:r>
              <a:rPr lang="uk-UA" sz="1600" i="1" dirty="0" err="1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Олексіївської</a:t>
            </a:r>
            <a:r>
              <a:rPr lang="uk-UA" sz="1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 ЗОШ </a:t>
            </a:r>
          </a:p>
          <a:p>
            <a:pPr algn="just">
              <a:buNone/>
            </a:pPr>
            <a:r>
              <a:rPr lang="uk-UA" sz="1600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І-ІІІ ступенів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  <a:cs typeface="Times New Roman" pitchFamily="18" charset="0"/>
              </a:rPr>
              <a:t>, </a:t>
            </a: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обласний етап Всеукраїнського </a:t>
            </a:r>
          </a:p>
          <a:p>
            <a:pPr algn="just">
              <a:buNone/>
            </a:pP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конкурсу робіт юних фотоаматорів </a:t>
            </a:r>
          </a:p>
          <a:p>
            <a:pPr algn="just">
              <a:buNone/>
            </a:pPr>
            <a:r>
              <a:rPr lang="uk-UA" sz="1600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«Моя Україно!»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Администратор\Desktop\2\IMG-f8625d0cdabf318eaf5962149d77f40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1800200" cy="2160240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2\IMG-f0418093029296784661bcd347d42f4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1800200" cy="2160240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2\IMG_20190131_093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187220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Святкування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95-річниці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/>
              <a:t>краснокутського</a:t>
            </a:r>
            <a:r>
              <a:rPr lang="ru-RU" b="1" dirty="0" smtClean="0"/>
              <a:t> району</a:t>
            </a:r>
            <a:endParaRPr lang="ru-RU" b="1" dirty="0"/>
          </a:p>
        </p:txBody>
      </p:sp>
      <p:pic>
        <p:nvPicPr>
          <p:cNvPr id="1027" name="Picture 3" descr="D:\2018-2019\нова папка 20182019\фото заходи 95 років Краснокутському  району\Новая папка\40566524_302991936922028_30592283722708418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24" y="3933056"/>
            <a:ext cx="3544144" cy="2520280"/>
          </a:xfrm>
          <a:prstGeom prst="rect">
            <a:avLst/>
          </a:prstGeom>
          <a:noFill/>
        </p:spPr>
      </p:pic>
      <p:pic>
        <p:nvPicPr>
          <p:cNvPr id="1031" name="Picture 7" descr="D:\2018-2019\нова папка 20182019\фото заходи 95 років Краснокутському  району\IMG_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04597" cy="2578846"/>
          </a:xfrm>
          <a:prstGeom prst="rect">
            <a:avLst/>
          </a:prstGeom>
          <a:noFill/>
        </p:spPr>
      </p:pic>
      <p:pic>
        <p:nvPicPr>
          <p:cNvPr id="2" name="Picture 2" descr="D:\2018-2019\нова папка 20182019\фото заходи 95 років Краснокутському  району\IMG_2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2624987" cy="2232248"/>
          </a:xfrm>
          <a:prstGeom prst="rect">
            <a:avLst/>
          </a:prstGeom>
          <a:noFill/>
        </p:spPr>
      </p:pic>
      <p:pic>
        <p:nvPicPr>
          <p:cNvPr id="10" name="Picture 3" descr="D:\2018-2019\нова папка 20182019\фото заходи 95 років Краснокутському  району\Новая папка\img_5902-5760x3840-331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845" y="1196752"/>
            <a:ext cx="3849155" cy="2592288"/>
          </a:xfrm>
          <a:prstGeom prst="rect">
            <a:avLst/>
          </a:prstGeom>
          <a:noFill/>
        </p:spPr>
      </p:pic>
      <p:pic>
        <p:nvPicPr>
          <p:cNvPr id="11" name="Picture 2" descr="D:\2018-2019\нова папка 20182019\фото заходи 95 років Краснокутському  району\IMG_296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31632" y="4077072"/>
            <a:ext cx="320486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554</TotalTime>
  <Words>717</Words>
  <Application>Microsoft Office PowerPoint</Application>
  <PresentationFormat>Экран (4:3)</PresentationFormat>
  <Paragraphs>339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Про підсумки співпраці Краснокутського ЦДЮТ із закладами загальної середньої освіти протягом І півріччя 2018/2019 навчального року  </vt:lpstr>
      <vt:lpstr>Кількісний  склад керівників гуртків</vt:lpstr>
      <vt:lpstr>Слайд 3</vt:lpstr>
      <vt:lpstr>На базі ЗЗСО</vt:lpstr>
      <vt:lpstr>За кошти субвенції  8 гуртків фінансують селищні ради</vt:lpstr>
      <vt:lpstr>ПІДСУМКИ  УЧАСТІ</vt:lpstr>
      <vt:lpstr>Основні досягнення вихованців   у І півріччі  2018/2019 н.р. (обласний рівень) </vt:lpstr>
      <vt:lpstr> Основні досягнення вихованців   (обласний рівень) </vt:lpstr>
      <vt:lpstr>Святкування  95-річниці  краснокутського району</vt:lpstr>
      <vt:lpstr>Святкування  95-річниці  краснокутського району</vt:lpstr>
      <vt:lpstr>Святкування  95-річниці  краснокутського району</vt:lpstr>
      <vt:lpstr>Святкування  95-річниці  краснокутського району</vt:lpstr>
      <vt:lpstr>   районний захід до дня  Святого Миколая   </vt:lpstr>
      <vt:lpstr> великий   Слобожанський   ярмарок.  М. Харків </vt:lpstr>
      <vt:lpstr>УЧАСТЬ У НАРАДАХ,  консультації ДЛЯ керівникІВ гуртків та педагогІВ  </vt:lpstr>
      <vt:lpstr>   Навчально-виховні поїздки упродовж І півріччя 2018/2019 навчального року  </vt:lpstr>
      <vt:lpstr>Навчально-виховні поїздки упродовж  І півріччя  2018/2019 навчального року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підсумки співпраці Краснокутського ЦДЮТ із закладами загальної середньої освіти протягом І півріччя 2018/2019 навчального року </dc:title>
  <dc:creator>Администратор</dc:creator>
  <cp:lastModifiedBy>Admin</cp:lastModifiedBy>
  <cp:revision>85</cp:revision>
  <dcterms:created xsi:type="dcterms:W3CDTF">2019-01-29T20:40:12Z</dcterms:created>
  <dcterms:modified xsi:type="dcterms:W3CDTF">2019-01-31T23:58:23Z</dcterms:modified>
</cp:coreProperties>
</file>