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7" r:id="rId3"/>
    <p:sldId id="258" r:id="rId4"/>
    <p:sldId id="260" r:id="rId5"/>
    <p:sldId id="261" r:id="rId6"/>
    <p:sldId id="267" r:id="rId7"/>
    <p:sldId id="270" r:id="rId8"/>
    <p:sldId id="269" r:id="rId9"/>
    <p:sldId id="262" r:id="rId10"/>
    <p:sldId id="271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04F59-27C8-4E7D-AFAA-1128D4924B0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348A-BDE5-494F-A5FC-F559648D6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6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z="100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EA7ED8-482B-407E-938E-84ECE75189EB}" type="slidenum">
              <a:rPr lang="uk-UA" altLang="uk-UA" sz="1200">
                <a:solidFill>
                  <a:srgbClr val="000000"/>
                </a:solidFill>
              </a:rPr>
              <a:pPr eaLnBrk="1" hangingPunct="1"/>
              <a:t>2</a:t>
            </a:fld>
            <a:endParaRPr lang="uk-UA" altLang="uk-U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A119E0-64AA-4590-9C82-9DBC688A3D51}" type="slidenum">
              <a:rPr lang="uk-UA" altLang="uk-UA" sz="1200">
                <a:solidFill>
                  <a:srgbClr val="000000"/>
                </a:solidFill>
              </a:rPr>
              <a:pPr eaLnBrk="1" hangingPunct="1"/>
              <a:t>3</a:t>
            </a:fld>
            <a:endParaRPr lang="uk-UA" altLang="uk-UA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8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7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5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0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9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4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9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2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9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5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43AF-7044-4DF4-B06D-C622A4DFB81A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FC99-0C2D-4F84-B70A-68B54135C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6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71055" y="382588"/>
            <a:ext cx="11208327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altLang="ru-RU" sz="2400" b="1" i="1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Відділ освіти </a:t>
            </a:r>
            <a:r>
              <a:rPr lang="uk-UA" altLang="ru-RU" sz="2400" b="1" i="1" dirty="0" err="1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Краснокутської</a:t>
            </a:r>
            <a:r>
              <a:rPr lang="uk-UA" altLang="ru-RU" sz="2400" b="1" i="1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 районної </a:t>
            </a:r>
            <a:r>
              <a:rPr lang="uk-UA" altLang="ru-RU" sz="2400" b="1" i="1" dirty="0" smtClean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державної </a:t>
            </a:r>
            <a:r>
              <a:rPr lang="uk-UA" altLang="ru-RU" sz="2400" b="1" i="1" dirty="0">
                <a:solidFill>
                  <a:schemeClr val="bg2">
                    <a:lumMod val="50000"/>
                  </a:schemeClr>
                </a:solidFill>
                <a:latin typeface="Century Schoolbook" panose="02040604050505020304" pitchFamily="18" charset="0"/>
              </a:rPr>
              <a:t>адміністрації</a:t>
            </a:r>
            <a:endParaRPr lang="ru-RU" altLang="ru-RU" sz="2400" b="1" i="1" dirty="0">
              <a:solidFill>
                <a:schemeClr val="bg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2038350" y="1898073"/>
            <a:ext cx="8115300" cy="17134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solidFill>
                  <a:srgbClr val="0E58C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</a:t>
            </a:r>
            <a:r>
              <a:rPr lang="ru-RU" sz="3600" kern="10" dirty="0" smtClean="0">
                <a:solidFill>
                  <a:srgbClr val="0E58C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 smtClean="0">
                <a:solidFill>
                  <a:srgbClr val="0E58C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3600" kern="10" dirty="0" smtClean="0">
                <a:solidFill>
                  <a:srgbClr val="0E58C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 smtClean="0">
                <a:solidFill>
                  <a:srgbClr val="0E58C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endParaRPr lang="ru-RU" sz="3600" kern="10" dirty="0">
              <a:solidFill>
                <a:srgbClr val="0E58C4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kern="10" dirty="0">
                <a:solidFill>
                  <a:srgbClr val="0E58C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закладах </a:t>
            </a:r>
            <a:r>
              <a:rPr lang="ru-RU" sz="3600" kern="10" dirty="0" err="1">
                <a:solidFill>
                  <a:srgbClr val="0E58C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600" kern="10" dirty="0">
                <a:solidFill>
                  <a:srgbClr val="0E58C4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</a:t>
            </a:r>
          </a:p>
        </p:txBody>
      </p:sp>
      <p:pic>
        <p:nvPicPr>
          <p:cNvPr id="4" name="Picture 15" descr="Z:\newtek\_backgrounds_1.02\Tim\_powerpoint templates\mr_alarm_clock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491" y="3831667"/>
            <a:ext cx="3248892" cy="2598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7675418" y="5535036"/>
            <a:ext cx="38862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b="1" i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Шостак Ірина Віталіївна,</a:t>
            </a:r>
          </a:p>
          <a:p>
            <a:pPr>
              <a:defRPr/>
            </a:pP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</a:rPr>
              <a:t>інженер з охорони праці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30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42" y="128551"/>
            <a:ext cx="4009639" cy="3007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69" y="3608313"/>
            <a:ext cx="3898804" cy="29241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96" y="3629890"/>
            <a:ext cx="3870034" cy="2902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70956"/>
            <a:ext cx="4036291" cy="30272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44778072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 rot="21218095">
            <a:off x="1094510" y="1219200"/>
            <a:ext cx="8413030" cy="3779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Дякую  за  увагу!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3962401"/>
            <a:ext cx="2346325" cy="2346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altLang="uk-UA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altLang="uk-UA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uk-UA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</a:t>
            </a:r>
            <a:r>
              <a:rPr lang="uk-UA" alt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alt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altLang="uk-UA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altLang="uk-UA" sz="2600" b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uk-UA" b="1" dirty="0">
                <a:solidFill>
                  <a:srgbClr val="000066"/>
                </a:solidFill>
              </a:rPr>
              <a:t>-   постійні загрози виникнення НС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uk-UA" b="1" dirty="0">
                <a:solidFill>
                  <a:srgbClr val="000066"/>
                </a:solidFill>
              </a:rPr>
              <a:t>-   велика кількість випадків загибелі і травмування у т. ч. і серед дітей та молоді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uk-UA" b="1" dirty="0">
                <a:solidFill>
                  <a:srgbClr val="000066"/>
                </a:solidFill>
              </a:rPr>
              <a:t>-  невміння діяти в екстремальних ситуаціях та надавати елементарну допомогу потерпілим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uk-UA" b="1" dirty="0">
                <a:solidFill>
                  <a:srgbClr val="000066"/>
                </a:solidFill>
              </a:rPr>
              <a:t>-  низький рівень психологічної готовності до дій в умовах виникнення і розвитку НС</a:t>
            </a:r>
          </a:p>
          <a:p>
            <a:pPr marL="0" indent="0">
              <a:buNone/>
              <a:defRPr/>
            </a:pPr>
            <a:endParaRPr lang="uk-UA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152458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altLang="uk-UA" sz="3200" b="1" dirty="0">
                <a:solidFill>
                  <a:srgbClr val="A50021"/>
                </a:solidFill>
              </a:rPr>
              <a:t> </a:t>
            </a:r>
            <a:br>
              <a:rPr lang="uk-UA" altLang="uk-UA" sz="3200" b="1" dirty="0">
                <a:solidFill>
                  <a:srgbClr val="A50021"/>
                </a:solidFill>
              </a:rPr>
            </a:br>
            <a:r>
              <a:rPr lang="uk-UA" altLang="uk-UA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Надзвичайні </a:t>
            </a:r>
            <a:r>
              <a:rPr lang="uk-UA" altLang="uk-UA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ситуації</a:t>
            </a:r>
            <a:r>
              <a:rPr lang="uk-UA" alt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alt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uk-UA" sz="2800" b="1" dirty="0">
                <a:solidFill>
                  <a:srgbClr val="000066"/>
                </a:solidFill>
              </a:rPr>
              <a:t>Усього за 2018 рік сталось: </a:t>
            </a:r>
            <a:r>
              <a:rPr lang="uk-UA" altLang="uk-UA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(</a:t>
            </a:r>
            <a:r>
              <a:rPr lang="uk-UA" altLang="uk-UA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-11</a:t>
            </a:r>
            <a:r>
              <a:rPr lang="uk-UA" altLang="uk-UA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altLang="uk-UA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</a:t>
            </a:r>
            <a:r>
              <a:rPr lang="uk-UA" altLang="uk-UA" sz="2800" b="1" dirty="0">
                <a:solidFill>
                  <a:srgbClr val="000066"/>
                </a:solidFill>
              </a:rPr>
              <a:t> </a:t>
            </a:r>
            <a:br>
              <a:rPr lang="uk-UA" altLang="uk-UA" sz="2800" b="1" dirty="0">
                <a:solidFill>
                  <a:srgbClr val="000066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alt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Вид:</a:t>
            </a:r>
          </a:p>
          <a:p>
            <a:pPr eaLnBrk="1" hangingPunct="1">
              <a:buFontTx/>
              <a:buNone/>
              <a:defRPr/>
            </a:pPr>
            <a:r>
              <a:rPr lang="uk-UA" altLang="uk-UA" sz="2000" b="1" dirty="0" smtClean="0">
                <a:solidFill>
                  <a:srgbClr val="000000"/>
                </a:solidFill>
              </a:rPr>
              <a:t> </a:t>
            </a:r>
            <a:r>
              <a:rPr lang="uk-UA" altLang="uk-UA" sz="2000" b="1" dirty="0">
                <a:solidFill>
                  <a:srgbClr val="000066"/>
                </a:solidFill>
              </a:rPr>
              <a:t>- Природний:     </a:t>
            </a:r>
            <a:r>
              <a:rPr lang="uk-UA" altLang="uk-UA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 eaLnBrk="1" hangingPunct="1">
              <a:buFontTx/>
              <a:buNone/>
              <a:defRPr/>
            </a:pPr>
            <a:r>
              <a:rPr lang="uk-UA" altLang="uk-UA" sz="2000" b="1" dirty="0">
                <a:solidFill>
                  <a:srgbClr val="000066"/>
                </a:solidFill>
              </a:rPr>
              <a:t> - Техногенний : </a:t>
            </a:r>
            <a:r>
              <a:rPr lang="uk-UA" altLang="uk-UA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eaLnBrk="1" hangingPunct="1">
              <a:buFontTx/>
              <a:buNone/>
              <a:defRPr/>
            </a:pPr>
            <a:r>
              <a:rPr lang="uk-UA" altLang="uk-UA" sz="2000" b="1" dirty="0">
                <a:solidFill>
                  <a:srgbClr val="000066"/>
                </a:solidFill>
              </a:rPr>
              <a:t> - Соціальний:    </a:t>
            </a:r>
            <a:r>
              <a:rPr lang="uk-UA" altLang="uk-UA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>
              <a:defRPr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313218" cy="47815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alt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Рівень:</a:t>
            </a:r>
          </a:p>
          <a:p>
            <a:pPr eaLnBrk="1" hangingPunct="1">
              <a:buFontTx/>
              <a:buNone/>
              <a:defRPr/>
            </a:pPr>
            <a:r>
              <a:rPr lang="uk-UA" altLang="uk-UA" sz="2000" b="1" dirty="0" smtClean="0">
                <a:solidFill>
                  <a:srgbClr val="000066"/>
                </a:solidFill>
              </a:rPr>
              <a:t>- </a:t>
            </a:r>
            <a:r>
              <a:rPr lang="uk-UA" altLang="uk-UA" sz="2000" b="1" dirty="0">
                <a:solidFill>
                  <a:srgbClr val="000066"/>
                </a:solidFill>
              </a:rPr>
              <a:t>Місцевий:  </a:t>
            </a:r>
            <a:r>
              <a:rPr lang="uk-UA" altLang="uk-UA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eaLnBrk="1" hangingPunct="1">
              <a:buFontTx/>
              <a:buNone/>
              <a:defRPr/>
            </a:pPr>
            <a:r>
              <a:rPr lang="uk-UA" altLang="uk-UA" sz="2000" b="1" dirty="0">
                <a:solidFill>
                  <a:srgbClr val="000066"/>
                </a:solidFill>
              </a:rPr>
              <a:t>- Об</a:t>
            </a:r>
            <a:r>
              <a:rPr lang="en-US" altLang="uk-UA" sz="2000" b="1" dirty="0">
                <a:solidFill>
                  <a:srgbClr val="000066"/>
                </a:solidFill>
              </a:rPr>
              <a:t>’</a:t>
            </a:r>
            <a:r>
              <a:rPr lang="uk-UA" altLang="uk-UA" sz="2000" b="1" dirty="0" err="1">
                <a:solidFill>
                  <a:srgbClr val="000066"/>
                </a:solidFill>
              </a:rPr>
              <a:t>єктовий</a:t>
            </a:r>
            <a:r>
              <a:rPr lang="uk-UA" altLang="uk-UA" sz="2000" b="1" dirty="0">
                <a:solidFill>
                  <a:srgbClr val="000066"/>
                </a:solidFill>
              </a:rPr>
              <a:t>: </a:t>
            </a:r>
            <a:r>
              <a:rPr lang="uk-UA" altLang="uk-UA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marL="0" indent="0">
              <a:buNone/>
              <a:defRPr/>
            </a:pPr>
            <a:endParaRPr lang="uk-UA" dirty="0"/>
          </a:p>
        </p:txBody>
      </p:sp>
      <p:graphicFrame>
        <p:nvGraphicFramePr>
          <p:cNvPr id="4101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43033"/>
              </p:ext>
            </p:extLst>
          </p:nvPr>
        </p:nvGraphicFramePr>
        <p:xfrm>
          <a:off x="983673" y="3725864"/>
          <a:ext cx="5039303" cy="251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Диаграмма" r:id="rId4" imgW="5781780" imgH="2095410" progId="MSGraph.Chart.8">
                  <p:embed/>
                </p:oleObj>
              </mc:Choice>
              <mc:Fallback>
                <p:oleObj name="Диаграмма" r:id="rId4" imgW="5781780" imgH="2095410" progId="MSGraph.Chart.8">
                  <p:embed/>
                  <p:pic>
                    <p:nvPicPr>
                      <p:cNvPr id="4101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673" y="3725864"/>
                        <a:ext cx="5039303" cy="2511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15693"/>
              </p:ext>
            </p:extLst>
          </p:nvPr>
        </p:nvGraphicFramePr>
        <p:xfrm>
          <a:off x="6172200" y="3338945"/>
          <a:ext cx="5715000" cy="311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Диаграмма" r:id="rId6" imgW="2238300" imgH="3048090" progId="MSGraph.Chart.8">
                  <p:embed/>
                </p:oleObj>
              </mc:Choice>
              <mc:Fallback>
                <p:oleObj name="Диаграмма" r:id="rId6" imgW="2238300" imgH="3048090" progId="MSGraph.Chart.8">
                  <p:embed/>
                  <p:pic>
                    <p:nvPicPr>
                      <p:cNvPr id="4102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338945"/>
                        <a:ext cx="5715000" cy="311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0104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073" y="274639"/>
            <a:ext cx="10792691" cy="1641475"/>
          </a:xfrm>
        </p:spPr>
        <p:txBody>
          <a:bodyPr/>
          <a:lstStyle/>
          <a:p>
            <a:pPr>
              <a:defRPr/>
            </a:pPr>
            <a:r>
              <a:rPr lang="uk-UA" altLang="uk-UA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Пожежі</a:t>
            </a:r>
            <a:r>
              <a:rPr lang="uk-UA" altLang="uk-UA" sz="4000" b="1" dirty="0">
                <a:solidFill>
                  <a:srgbClr val="000000"/>
                </a:solidFill>
              </a:rPr>
              <a:t/>
            </a:r>
            <a:br>
              <a:rPr lang="uk-UA" altLang="uk-UA" sz="4000" b="1" dirty="0">
                <a:solidFill>
                  <a:srgbClr val="000000"/>
                </a:solidFill>
              </a:rPr>
            </a:br>
            <a:r>
              <a:rPr lang="uk-UA" altLang="uk-UA" sz="4000" b="1" dirty="0">
                <a:solidFill>
                  <a:srgbClr val="000066"/>
                </a:solidFill>
              </a:rPr>
              <a:t>- </a:t>
            </a:r>
            <a:r>
              <a:rPr lang="uk-UA" altLang="uk-UA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6313</a:t>
            </a:r>
            <a:r>
              <a:rPr lang="uk-UA" altLang="uk-UA" sz="2400" b="1" dirty="0">
                <a:solidFill>
                  <a:srgbClr val="000066"/>
                </a:solidFill>
              </a:rPr>
              <a:t> пожежі, під час яких загинуло </a:t>
            </a:r>
            <a:r>
              <a:rPr lang="uk-UA" altLang="uk-UA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</a:t>
            </a:r>
            <a:r>
              <a:rPr lang="uk-UA" altLang="uk-UA" sz="2400" b="1" dirty="0">
                <a:solidFill>
                  <a:srgbClr val="000066"/>
                </a:solidFill>
              </a:rPr>
              <a:t> осіб, </a:t>
            </a:r>
            <a:r>
              <a:rPr lang="uk-UA" altLang="uk-UA" sz="2400" b="1" dirty="0" smtClean="0">
                <a:solidFill>
                  <a:srgbClr val="000066"/>
                </a:solidFill>
              </a:rPr>
              <a:t>з них </a:t>
            </a:r>
            <a:r>
              <a:rPr lang="uk-UA" altLang="uk-UA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altLang="uk-UA" sz="2400" b="1" dirty="0">
                <a:solidFill>
                  <a:srgbClr val="000066"/>
                </a:solidFill>
              </a:rPr>
              <a:t> дітей</a:t>
            </a:r>
            <a:endParaRPr lang="uk-UA" dirty="0"/>
          </a:p>
        </p:txBody>
      </p:sp>
      <p:pic>
        <p:nvPicPr>
          <p:cNvPr id="614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744" y="2133601"/>
            <a:ext cx="10945091" cy="3992563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56857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3200" b="1" dirty="0">
                <a:solidFill>
                  <a:srgbClr val="A50021"/>
                </a:solidFill>
              </a:rPr>
              <a:t> </a:t>
            </a:r>
            <a:r>
              <a:rPr lang="uk-UA" altLang="uk-UA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водних об</a:t>
            </a:r>
            <a:r>
              <a:rPr lang="ru-RU" altLang="uk-UA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altLang="uk-UA" sz="32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єктах</a:t>
            </a:r>
            <a:r>
              <a:rPr lang="uk-UA" altLang="uk-U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altLang="uk-UA" sz="3200" b="1" dirty="0">
                <a:solidFill>
                  <a:srgbClr val="000000"/>
                </a:solidFill>
              </a:rPr>
              <a:t/>
            </a:r>
            <a:br>
              <a:rPr lang="uk-UA" altLang="uk-UA" sz="3200" b="1" dirty="0">
                <a:solidFill>
                  <a:srgbClr val="000000"/>
                </a:solidFill>
              </a:rPr>
            </a:br>
            <a:r>
              <a:rPr lang="uk-UA" altLang="uk-UA" sz="2400" b="1" dirty="0">
                <a:solidFill>
                  <a:srgbClr val="000000"/>
                </a:solidFill>
              </a:rPr>
              <a:t>загинуло</a:t>
            </a:r>
            <a:r>
              <a:rPr lang="uk-UA" altLang="uk-UA" sz="2400" b="1" dirty="0">
                <a:solidFill>
                  <a:srgbClr val="A50021"/>
                </a:solidFill>
              </a:rPr>
              <a:t> </a:t>
            </a:r>
            <a:r>
              <a:rPr lang="uk-UA" altLang="uk-UA" sz="3200" b="1" dirty="0">
                <a:solidFill>
                  <a:srgbClr val="A50021"/>
                </a:solidFill>
              </a:rPr>
              <a:t>45</a:t>
            </a:r>
            <a:r>
              <a:rPr lang="uk-UA" altLang="uk-UA" sz="2400" b="1" dirty="0">
                <a:solidFill>
                  <a:srgbClr val="A50021"/>
                </a:solidFill>
              </a:rPr>
              <a:t> </a:t>
            </a:r>
            <a:r>
              <a:rPr lang="uk-UA" altLang="uk-UA" sz="2400" b="1" dirty="0">
                <a:solidFill>
                  <a:srgbClr val="000066"/>
                </a:solidFill>
              </a:rPr>
              <a:t>осіб, у </a:t>
            </a:r>
            <a:r>
              <a:rPr lang="uk-UA" altLang="uk-UA" sz="2400" b="1" dirty="0" err="1">
                <a:solidFill>
                  <a:srgbClr val="000066"/>
                </a:solidFill>
              </a:rPr>
              <a:t>т.ч</a:t>
            </a:r>
            <a:r>
              <a:rPr lang="uk-UA" altLang="uk-UA" sz="2400" b="1" dirty="0">
                <a:solidFill>
                  <a:srgbClr val="000066"/>
                </a:solidFill>
              </a:rPr>
              <a:t>. </a:t>
            </a:r>
            <a:r>
              <a:rPr lang="uk-UA" altLang="uk-UA" sz="3200" b="1" dirty="0">
                <a:solidFill>
                  <a:srgbClr val="A50021"/>
                </a:solidFill>
              </a:rPr>
              <a:t>4</a:t>
            </a:r>
            <a:r>
              <a:rPr lang="uk-UA" altLang="uk-UA" sz="2400" b="1" dirty="0">
                <a:solidFill>
                  <a:srgbClr val="000066"/>
                </a:solidFill>
              </a:rPr>
              <a:t> дітей</a:t>
            </a:r>
            <a:r>
              <a:rPr lang="uk-UA" altLang="uk-UA" sz="4000" dirty="0">
                <a:solidFill>
                  <a:srgbClr val="000000"/>
                </a:solidFill>
              </a:rPr>
              <a:t> </a:t>
            </a:r>
            <a:endParaRPr lang="uk-UA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73239"/>
            <a:ext cx="10515600" cy="4352925"/>
          </a:xfrm>
          <a:noFill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38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526" y="817418"/>
            <a:ext cx="10356273" cy="5359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майна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та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терористичних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та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4987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ехнологічні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4728"/>
            <a:ext cx="10515600" cy="4722235"/>
          </a:xfrm>
        </p:spPr>
        <p:txBody>
          <a:bodyPr/>
          <a:lstStyle/>
          <a:p>
            <a:pPr lvl="0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міжпредметних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використання  інших інтерактивних 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учням;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протипожежного об’єктового тренування;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фахівців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Краснокутського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РС ГУ  ДСНС  та інших служб.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9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474"/>
          </a:xfrm>
        </p:spPr>
        <p:txBody>
          <a:bodyPr>
            <a:normAutofit/>
          </a:bodyPr>
          <a:lstStyle/>
          <a:p>
            <a:pPr algn="ctr"/>
            <a:r>
              <a:rPr lang="ru-RU" altLang="uk-UA" sz="22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ОРГАНІЗАЦІЙНО-МЕТОДИЧНІ ВКАЗІВКИ </a:t>
            </a:r>
            <a:br>
              <a:rPr lang="ru-RU" altLang="uk-UA" sz="2200" b="1" dirty="0">
                <a:solidFill>
                  <a:srgbClr val="7030A0"/>
                </a:solidFill>
                <a:latin typeface="Century Schoolbook" panose="02040604050505020304" pitchFamily="18" charset="0"/>
              </a:rPr>
            </a:br>
            <a:r>
              <a:rPr lang="ru-RU" altLang="uk-UA" sz="2200" b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З ПІДГОТОВКИ ПРАЦЮЮЧОГО НАСЕЛЕННЯ ДО ДІЙ У НАДЗВИЧАЙНИХ СИТУАЦІЯХ</a:t>
            </a:r>
            <a:endParaRPr lang="ru-RU" sz="2200" dirty="0">
              <a:solidFill>
                <a:srgbClr val="7030A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37018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</a:pPr>
            <a:endParaRPr lang="ru-RU" altLang="uk-UA" sz="2600" b="1" dirty="0" smtClean="0"/>
          </a:p>
          <a:p>
            <a:pPr marL="609600" indent="-609600">
              <a:lnSpc>
                <a:spcPct val="80000"/>
              </a:lnSpc>
            </a:pPr>
            <a:r>
              <a:rPr lang="ru-RU" altLang="uk-UA" sz="2600" b="1" dirty="0" smtClean="0"/>
              <a:t>П.3.3.2.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Тренування</a:t>
            </a:r>
            <a:r>
              <a:rPr lang="ru-RU" altLang="uk-UA" dirty="0" smtClean="0">
                <a:latin typeface="Century Schoolbook" panose="02040604050505020304" pitchFamily="18" charset="0"/>
              </a:rPr>
              <a:t> </a:t>
            </a:r>
            <a:r>
              <a:rPr lang="ru-RU" altLang="uk-UA" dirty="0">
                <a:latin typeface="Century Schoolbook" panose="02040604050505020304" pitchFamily="18" charset="0"/>
              </a:rPr>
              <a:t>персоналу </a:t>
            </a:r>
            <a:r>
              <a:rPr lang="ru-RU" altLang="uk-UA" dirty="0" err="1">
                <a:latin typeface="Century Schoolbook" panose="02040604050505020304" pitchFamily="18" charset="0"/>
              </a:rPr>
              <a:t>підприємств</a:t>
            </a:r>
            <a:r>
              <a:rPr lang="ru-RU" altLang="uk-UA" dirty="0">
                <a:latin typeface="Century Schoolbook" panose="02040604050505020304" pitchFamily="18" charset="0"/>
              </a:rPr>
              <a:t>, </a:t>
            </a:r>
            <a:r>
              <a:rPr lang="ru-RU" altLang="uk-UA" dirty="0" err="1">
                <a:latin typeface="Century Schoolbook" panose="02040604050505020304" pitchFamily="18" charset="0"/>
              </a:rPr>
              <a:t>установ</a:t>
            </a:r>
            <a:r>
              <a:rPr lang="ru-RU" altLang="uk-UA" dirty="0">
                <a:latin typeface="Century Schoolbook" panose="02040604050505020304" pitchFamily="18" charset="0"/>
              </a:rPr>
              <a:t> та </a:t>
            </a:r>
            <a:r>
              <a:rPr lang="ru-RU" altLang="uk-UA" dirty="0" err="1">
                <a:latin typeface="Century Schoolbook" panose="02040604050505020304" pitchFamily="18" charset="0"/>
              </a:rPr>
              <a:t>організацій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>
                <a:latin typeface="Century Schoolbook" panose="02040604050505020304" pitchFamily="18" charset="0"/>
              </a:rPr>
              <a:t>у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діях</a:t>
            </a:r>
            <a:r>
              <a:rPr lang="ru-RU" altLang="uk-UA" u="sng" dirty="0">
                <a:latin typeface="Century Schoolbook" panose="02040604050505020304" pitchFamily="18" charset="0"/>
              </a:rPr>
              <a:t> на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випадок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пожежі</a:t>
            </a:r>
            <a:r>
              <a:rPr lang="ru-RU" altLang="uk-UA" dirty="0">
                <a:latin typeface="Century Schoolbook" panose="02040604050505020304" pitchFamily="18" charset="0"/>
              </a:rPr>
              <a:t> (</a:t>
            </a:r>
            <a:r>
              <a:rPr lang="ru-RU" altLang="uk-UA" dirty="0" err="1">
                <a:latin typeface="Century Schoolbook" panose="02040604050505020304" pitchFamily="18" charset="0"/>
              </a:rPr>
              <a:t>протипожежні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тренування</a:t>
            </a:r>
            <a:r>
              <a:rPr lang="ru-RU" altLang="uk-UA" dirty="0">
                <a:latin typeface="Century Schoolbook" panose="02040604050505020304" pitchFamily="18" charset="0"/>
              </a:rPr>
              <a:t>)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проводити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двічі</a:t>
            </a:r>
            <a:r>
              <a:rPr lang="ru-RU" altLang="uk-UA" u="sng" dirty="0">
                <a:latin typeface="Century Schoolbook" panose="02040604050505020304" pitchFamily="18" charset="0"/>
              </a:rPr>
              <a:t> на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рік</a:t>
            </a:r>
            <a:r>
              <a:rPr lang="ru-RU" altLang="uk-UA" u="sng" dirty="0">
                <a:latin typeface="Century Schoolbook" panose="02040604050505020304" pitchFamily="18" charset="0"/>
              </a:rPr>
              <a:t> на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всіх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altLang="uk-UA" u="sng" dirty="0">
                <a:latin typeface="Century Schoolbook" panose="02040604050505020304" pitchFamily="18" charset="0"/>
              </a:rPr>
              <a:t>, в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установах</a:t>
            </a:r>
            <a:r>
              <a:rPr lang="ru-RU" altLang="uk-UA" u="sng" dirty="0">
                <a:latin typeface="Century Schoolbook" panose="02040604050505020304" pitchFamily="18" charset="0"/>
              </a:rPr>
              <a:t> та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організаціях</a:t>
            </a:r>
            <a:r>
              <a:rPr lang="ru-RU" altLang="uk-UA" u="sng" dirty="0">
                <a:latin typeface="Century Schoolbook" panose="02040604050505020304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uk-UA" dirty="0">
                <a:latin typeface="Century Schoolbook" panose="02040604050505020304" pitchFamily="18" charset="0"/>
              </a:rPr>
              <a:t>     </a:t>
            </a:r>
            <a:r>
              <a:rPr lang="ru-RU" altLang="uk-UA" dirty="0" smtClean="0">
                <a:latin typeface="Century Schoolbook" panose="02040604050505020304" pitchFamily="18" charset="0"/>
              </a:rPr>
              <a:t>У закладах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освіти</a:t>
            </a:r>
            <a:r>
              <a:rPr lang="ru-RU" altLang="uk-UA" dirty="0" smtClean="0">
                <a:latin typeface="Century Schoolbook" panose="02040604050505020304" pitchFamily="18" charset="0"/>
              </a:rPr>
              <a:t>, </a:t>
            </a:r>
            <a:r>
              <a:rPr lang="ru-RU" altLang="uk-UA" dirty="0">
                <a:latin typeface="Century Schoolbook" panose="02040604050505020304" pitchFamily="18" charset="0"/>
              </a:rPr>
              <a:t>а </a:t>
            </a:r>
            <a:r>
              <a:rPr lang="ru-RU" altLang="uk-UA" dirty="0" err="1">
                <a:latin typeface="Century Schoolbook" panose="02040604050505020304" pitchFamily="18" charset="0"/>
              </a:rPr>
              <a:t>також</a:t>
            </a:r>
            <a:r>
              <a:rPr lang="ru-RU" altLang="uk-UA" dirty="0">
                <a:latin typeface="Century Schoolbook" panose="02040604050505020304" pitchFamily="18" charset="0"/>
              </a:rPr>
              <a:t> у </a:t>
            </a:r>
            <a:r>
              <a:rPr lang="ru-RU" altLang="uk-UA" dirty="0" err="1">
                <a:latin typeface="Century Schoolbook" panose="02040604050505020304" pitchFamily="18" charset="0"/>
              </a:rPr>
              <a:t>лікувальних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установах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із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стаціонаром</a:t>
            </a:r>
            <a:r>
              <a:rPr lang="ru-RU" altLang="uk-UA" dirty="0">
                <a:latin typeface="Century Schoolbook" panose="02040604050505020304" pitchFamily="18" charset="0"/>
              </a:rPr>
              <a:t>, </a:t>
            </a:r>
            <a:r>
              <a:rPr lang="ru-RU" altLang="uk-UA" dirty="0" err="1">
                <a:latin typeface="Century Schoolbook" panose="02040604050505020304" pitchFamily="18" charset="0"/>
              </a:rPr>
              <a:t>будинках</a:t>
            </a:r>
            <a:r>
              <a:rPr lang="ru-RU" altLang="uk-UA" dirty="0">
                <a:latin typeface="Century Schoolbook" panose="02040604050505020304" pitchFamily="18" charset="0"/>
              </a:rPr>
              <a:t> для людей </a:t>
            </a:r>
            <a:r>
              <a:rPr lang="ru-RU" altLang="uk-UA" dirty="0" err="1">
                <a:latin typeface="Century Schoolbook" panose="02040604050505020304" pitchFamily="18" charset="0"/>
              </a:rPr>
              <a:t>похилого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віку</a:t>
            </a:r>
            <a:r>
              <a:rPr lang="ru-RU" altLang="uk-UA" dirty="0">
                <a:latin typeface="Century Schoolbook" panose="02040604050505020304" pitchFamily="18" charset="0"/>
              </a:rPr>
              <a:t> та </a:t>
            </a:r>
            <a:r>
              <a:rPr lang="ru-RU" altLang="uk-UA" dirty="0" err="1">
                <a:latin typeface="Century Schoolbook" panose="02040604050505020304" pitchFamily="18" charset="0"/>
              </a:rPr>
              <a:t>інвалідів</a:t>
            </a:r>
            <a:r>
              <a:rPr lang="ru-RU" altLang="uk-UA" dirty="0">
                <a:latin typeface="Century Schoolbook" panose="02040604050505020304" pitchFamily="18" charset="0"/>
              </a:rPr>
              <a:t>, </a:t>
            </a:r>
            <a:r>
              <a:rPr lang="ru-RU" altLang="uk-UA" dirty="0" err="1">
                <a:latin typeface="Century Schoolbook" panose="02040604050505020304" pitchFamily="18" charset="0"/>
              </a:rPr>
              <a:t>санаторіях</a:t>
            </a:r>
            <a:r>
              <a:rPr lang="ru-RU" altLang="uk-UA" dirty="0">
                <a:latin typeface="Century Schoolbook" panose="02040604050505020304" pitchFamily="18" charset="0"/>
              </a:rPr>
              <a:t> і закладах </a:t>
            </a:r>
            <a:r>
              <a:rPr lang="ru-RU" altLang="uk-UA" dirty="0" err="1">
                <a:latin typeface="Century Schoolbook" panose="02040604050505020304" pitchFamily="18" charset="0"/>
              </a:rPr>
              <a:t>відпочинку</a:t>
            </a:r>
            <a:r>
              <a:rPr lang="ru-RU" altLang="uk-UA" dirty="0">
                <a:latin typeface="Century Schoolbook" panose="02040604050505020304" pitchFamily="18" charset="0"/>
              </a:rPr>
              <a:t>, культурно-</a:t>
            </a:r>
            <a:r>
              <a:rPr lang="ru-RU" altLang="uk-UA" dirty="0" err="1">
                <a:latin typeface="Century Schoolbook" panose="02040604050505020304" pitchFamily="18" charset="0"/>
              </a:rPr>
              <a:t>просвітніх</a:t>
            </a:r>
            <a:r>
              <a:rPr lang="ru-RU" altLang="uk-UA" dirty="0">
                <a:latin typeface="Century Schoolbook" panose="02040604050505020304" pitchFamily="18" charset="0"/>
              </a:rPr>
              <a:t> та </a:t>
            </a:r>
            <a:r>
              <a:rPr lang="ru-RU" altLang="uk-UA" dirty="0" err="1">
                <a:latin typeface="Century Schoolbook" panose="02040604050505020304" pitchFamily="18" charset="0"/>
              </a:rPr>
              <a:t>видовищних</a:t>
            </a:r>
            <a:r>
              <a:rPr lang="ru-RU" altLang="uk-UA" dirty="0">
                <a:latin typeface="Century Schoolbook" panose="02040604050505020304" pitchFamily="18" charset="0"/>
              </a:rPr>
              <a:t> закладах, </a:t>
            </a:r>
            <a:r>
              <a:rPr lang="ru-RU" altLang="uk-UA" dirty="0" err="1">
                <a:latin typeface="Century Schoolbook" panose="02040604050505020304" pitchFamily="18" charset="0"/>
              </a:rPr>
              <a:t>критих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спортивних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будівлях</a:t>
            </a:r>
            <a:r>
              <a:rPr lang="ru-RU" altLang="uk-UA" dirty="0">
                <a:latin typeface="Century Schoolbook" panose="02040604050505020304" pitchFamily="18" charset="0"/>
              </a:rPr>
              <a:t> і </a:t>
            </a:r>
            <a:r>
              <a:rPr lang="ru-RU" altLang="uk-UA" dirty="0" err="1">
                <a:latin typeface="Century Schoolbook" panose="02040604050505020304" pitchFamily="18" charset="0"/>
              </a:rPr>
              <a:t>спорудах</a:t>
            </a:r>
            <a:r>
              <a:rPr lang="ru-RU" altLang="uk-UA" dirty="0">
                <a:latin typeface="Century Schoolbook" panose="02040604050505020304" pitchFamily="18" charset="0"/>
              </a:rPr>
              <a:t>, </a:t>
            </a:r>
            <a:r>
              <a:rPr lang="ru-RU" altLang="uk-UA" dirty="0" err="1">
                <a:latin typeface="Century Schoolbook" panose="02040604050505020304" pitchFamily="18" charset="0"/>
              </a:rPr>
              <a:t>готелях</a:t>
            </a:r>
            <a:r>
              <a:rPr lang="ru-RU" altLang="uk-UA" dirty="0">
                <a:latin typeface="Century Schoolbook" panose="02040604050505020304" pitchFamily="18" charset="0"/>
              </a:rPr>
              <a:t>, </a:t>
            </a:r>
            <a:r>
              <a:rPr lang="ru-RU" altLang="uk-UA" dirty="0" err="1">
                <a:latin typeface="Century Schoolbook" panose="02040604050505020304" pitchFamily="18" charset="0"/>
              </a:rPr>
              <a:t>торгових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altLang="uk-UA" dirty="0">
                <a:latin typeface="Century Schoolbook" panose="02040604050505020304" pitchFamily="18" charset="0"/>
              </a:rPr>
              <a:t> (два </a:t>
            </a:r>
            <a:r>
              <a:rPr lang="ru-RU" altLang="uk-UA" dirty="0" err="1">
                <a:latin typeface="Century Schoolbook" panose="02040604050505020304" pitchFamily="18" charset="0"/>
              </a:rPr>
              <a:t>поверхи</a:t>
            </a:r>
            <a:r>
              <a:rPr lang="ru-RU" altLang="uk-UA" dirty="0">
                <a:latin typeface="Century Schoolbook" panose="02040604050505020304" pitchFamily="18" charset="0"/>
              </a:rPr>
              <a:t> й </a:t>
            </a:r>
            <a:r>
              <a:rPr lang="ru-RU" altLang="uk-UA" dirty="0" err="1">
                <a:latin typeface="Century Schoolbook" panose="02040604050505020304" pitchFamily="18" charset="0"/>
              </a:rPr>
              <a:t>більше</a:t>
            </a:r>
            <a:r>
              <a:rPr lang="ru-RU" altLang="uk-UA" dirty="0">
                <a:latin typeface="Century Schoolbook" panose="02040604050505020304" pitchFamily="18" charset="0"/>
              </a:rPr>
              <a:t>) та </a:t>
            </a:r>
            <a:r>
              <a:rPr lang="ru-RU" altLang="uk-UA" dirty="0" err="1">
                <a:latin typeface="Century Schoolbook" panose="02040604050505020304" pitchFamily="18" charset="0"/>
              </a:rPr>
              <a:t>інших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аналогічних</a:t>
            </a:r>
            <a:r>
              <a:rPr lang="ru-RU" altLang="uk-UA" dirty="0">
                <a:latin typeface="Century Schoolbook" panose="02040604050505020304" pitchFamily="18" charset="0"/>
              </a:rPr>
              <a:t> за </a:t>
            </a:r>
            <a:r>
              <a:rPr lang="ru-RU" altLang="uk-UA" dirty="0" err="1">
                <a:latin typeface="Century Schoolbook" panose="02040604050505020304" pitchFamily="18" charset="0"/>
              </a:rPr>
              <a:t>призначенням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об'єктах</a:t>
            </a:r>
            <a:r>
              <a:rPr lang="ru-RU" altLang="uk-UA" dirty="0">
                <a:latin typeface="Century Schoolbook" panose="02040604050505020304" pitchFamily="18" charset="0"/>
              </a:rPr>
              <a:t> з </a:t>
            </a:r>
            <a:r>
              <a:rPr lang="ru-RU" altLang="uk-UA" dirty="0" err="1">
                <a:latin typeface="Century Schoolbook" panose="02040604050505020304" pitchFamily="18" charset="0"/>
              </a:rPr>
              <a:t>масовим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перебуванням</a:t>
            </a:r>
            <a:r>
              <a:rPr lang="ru-RU" altLang="uk-UA" dirty="0">
                <a:latin typeface="Century Schoolbook" panose="02040604050505020304" pitchFamily="18" charset="0"/>
              </a:rPr>
              <a:t> людей </a:t>
            </a:r>
            <a:r>
              <a:rPr lang="ru-RU" altLang="uk-UA" dirty="0" err="1">
                <a:latin typeface="Century Schoolbook" panose="02040604050505020304" pitchFamily="18" charset="0"/>
              </a:rPr>
              <a:t>такі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протипожежні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тренування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проводити</a:t>
            </a:r>
            <a:r>
              <a:rPr lang="ru-RU" altLang="uk-UA" dirty="0">
                <a:latin typeface="Century Schoolbook" panose="02040604050505020304" pitchFamily="18" charset="0"/>
              </a:rPr>
              <a:t> як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тренування</a:t>
            </a:r>
            <a:r>
              <a:rPr lang="ru-RU" altLang="uk-UA" u="sng" dirty="0">
                <a:latin typeface="Century Schoolbook" panose="02040604050505020304" pitchFamily="18" charset="0"/>
              </a:rPr>
              <a:t> з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евакуації</a:t>
            </a:r>
            <a:r>
              <a:rPr lang="ru-RU" altLang="uk-UA" u="sng" dirty="0">
                <a:latin typeface="Century Schoolbook" panose="02040604050505020304" pitchFamily="18" charset="0"/>
              </a:rPr>
              <a:t> людей з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елементами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пожежогасіння</a:t>
            </a:r>
            <a:r>
              <a:rPr lang="ru-RU" altLang="uk-UA" u="sng" dirty="0">
                <a:latin typeface="Century Schoolbook" panose="02040604050505020304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uk-UA" sz="2600" b="1" dirty="0"/>
              <a:t>П.3.3.3.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Об'єктові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тренування</a:t>
            </a:r>
            <a:r>
              <a:rPr lang="ru-RU" altLang="uk-UA" dirty="0">
                <a:latin typeface="Century Schoolbook" panose="02040604050505020304" pitchFamily="18" charset="0"/>
              </a:rPr>
              <a:t> з </a:t>
            </a:r>
            <a:r>
              <a:rPr lang="ru-RU" altLang="uk-UA" dirty="0" err="1">
                <a:latin typeface="Century Schoolbook" panose="02040604050505020304" pitchFamily="18" charset="0"/>
              </a:rPr>
              <a:t>працівниками</a:t>
            </a:r>
            <a:r>
              <a:rPr lang="ru-RU" altLang="uk-UA" dirty="0">
                <a:latin typeface="Century Schoolbook" panose="02040604050505020304" pitchFamily="18" charset="0"/>
              </a:rPr>
              <a:t> у </a:t>
            </a:r>
            <a:r>
              <a:rPr lang="ru-RU" altLang="uk-UA" dirty="0" smtClean="0">
                <a:latin typeface="Century Schoolbook" panose="02040604050505020304" pitchFamily="18" charset="0"/>
              </a:rPr>
              <a:t>закладах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дошкільної</a:t>
            </a:r>
            <a:r>
              <a:rPr lang="ru-RU" altLang="uk-UA" dirty="0" smtClean="0">
                <a:latin typeface="Century Schoolbook" panose="02040604050505020304" pitchFamily="18" charset="0"/>
              </a:rPr>
              <a:t>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освіти</a:t>
            </a:r>
            <a:r>
              <a:rPr lang="ru-RU" altLang="uk-UA" dirty="0" smtClean="0">
                <a:latin typeface="Century Schoolbook" panose="02040604050505020304" pitchFamily="18" charset="0"/>
              </a:rPr>
              <a:t>, закладах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загальної</a:t>
            </a:r>
            <a:r>
              <a:rPr lang="ru-RU" altLang="uk-UA" dirty="0" smtClean="0">
                <a:latin typeface="Century Schoolbook" panose="02040604050505020304" pitchFamily="18" charset="0"/>
              </a:rPr>
              <a:t>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середньої</a:t>
            </a:r>
            <a:r>
              <a:rPr lang="ru-RU" altLang="uk-UA" dirty="0" smtClean="0">
                <a:latin typeface="Century Schoolbook" panose="02040604050505020304" pitchFamily="18" charset="0"/>
              </a:rPr>
              <a:t>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освіти</a:t>
            </a:r>
            <a:r>
              <a:rPr lang="ru-RU" altLang="uk-UA" dirty="0" smtClean="0">
                <a:latin typeface="Century Schoolbook" panose="02040604050505020304" pitchFamily="18" charset="0"/>
              </a:rPr>
              <a:t>, </a:t>
            </a:r>
            <a:r>
              <a:rPr lang="ru-RU" altLang="uk-UA" dirty="0">
                <a:latin typeface="Century Schoolbook" panose="02040604050505020304" pitchFamily="18" charset="0"/>
              </a:rPr>
              <a:t>та </a:t>
            </a:r>
            <a:r>
              <a:rPr lang="ru-RU" altLang="uk-UA" dirty="0" err="1">
                <a:latin typeface="Century Schoolbook" panose="02040604050505020304" pitchFamily="18" charset="0"/>
              </a:rPr>
              <a:t>професійно-технічних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навчальних</a:t>
            </a:r>
            <a:r>
              <a:rPr lang="ru-RU" altLang="uk-UA" dirty="0">
                <a:latin typeface="Century Schoolbook" panose="02040604050505020304" pitchFamily="18" charset="0"/>
              </a:rPr>
              <a:t> закладах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проводити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під</a:t>
            </a:r>
            <a:r>
              <a:rPr lang="ru-RU" altLang="uk-UA" u="sng" dirty="0">
                <a:latin typeface="Century Schoolbook" panose="02040604050505020304" pitchFamily="18" charset="0"/>
              </a:rPr>
              <a:t> час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Тижня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безпеки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життєдіяльності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 (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Тижня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безпеки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дитини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)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 </a:t>
            </a:r>
            <a:r>
              <a:rPr lang="ru-RU" altLang="uk-UA" u="sng" dirty="0">
                <a:latin typeface="Century Schoolbook" panose="02040604050505020304" pitchFamily="18" charset="0"/>
              </a:rPr>
              <a:t>та Дня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цивільного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захисту</a:t>
            </a:r>
            <a:r>
              <a:rPr lang="ru-RU" altLang="uk-UA" u="sng" dirty="0">
                <a:latin typeface="Century Schoolbook" panose="02040604050505020304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uk-UA" sz="2600" b="1" dirty="0" smtClean="0"/>
              <a:t>П.5.6.</a:t>
            </a:r>
            <a:r>
              <a:rPr lang="ru-RU" altLang="uk-UA" dirty="0" smtClean="0">
                <a:latin typeface="Century Schoolbook" panose="02040604050505020304" pitchFamily="18" charset="0"/>
              </a:rPr>
              <a:t>Провести </a:t>
            </a:r>
            <a:r>
              <a:rPr lang="ru-RU" altLang="uk-UA" dirty="0">
                <a:latin typeface="Century Schoolbook" panose="02040604050505020304" pitchFamily="18" charset="0"/>
              </a:rPr>
              <a:t>з метою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створення</a:t>
            </a:r>
            <a:r>
              <a:rPr lang="ru-RU" altLang="uk-UA" dirty="0" smtClean="0">
                <a:latin typeface="Century Schoolbook" panose="02040604050505020304" pitchFamily="18" charset="0"/>
              </a:rPr>
              <a:t>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єдиної</a:t>
            </a:r>
            <a:r>
              <a:rPr lang="ru-RU" altLang="uk-UA" dirty="0" smtClean="0">
                <a:latin typeface="Century Schoolbook" panose="02040604050505020304" pitchFamily="18" charset="0"/>
              </a:rPr>
              <a:t>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системи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щодо</a:t>
            </a:r>
            <a:r>
              <a:rPr lang="ru-RU" altLang="uk-UA" dirty="0" smtClean="0">
                <a:latin typeface="Century Schoolbook" panose="02040604050505020304" pitchFamily="18" charset="0"/>
              </a:rPr>
              <a:t> </a:t>
            </a:r>
            <a:r>
              <a:rPr lang="ru-RU" altLang="uk-UA" dirty="0" err="1" smtClean="0">
                <a:latin typeface="Century Schoolbook" panose="02040604050505020304" pitchFamily="18" charset="0"/>
              </a:rPr>
              <a:t>організації</a:t>
            </a:r>
            <a:r>
              <a:rPr lang="ru-RU" altLang="uk-UA" dirty="0" smtClean="0">
                <a:latin typeface="Century Schoolbook" panose="02040604050505020304" pitchFamily="18" charset="0"/>
              </a:rPr>
              <a:t> </a:t>
            </a:r>
            <a:r>
              <a:rPr lang="ru-RU" altLang="uk-UA" dirty="0">
                <a:latin typeface="Century Schoolbook" panose="02040604050505020304" pitchFamily="18" charset="0"/>
              </a:rPr>
              <a:t>і </a:t>
            </a:r>
            <a:r>
              <a:rPr lang="ru-RU" altLang="uk-UA" dirty="0" smtClean="0">
                <a:latin typeface="Century Schoolbook" panose="02040604050505020304" pitchFamily="18" charset="0"/>
              </a:rPr>
              <a:t>методики </a:t>
            </a:r>
            <a:r>
              <a:rPr lang="ru-RU" altLang="uk-UA" dirty="0" err="1">
                <a:latin typeface="Century Schoolbook" panose="02040604050505020304" pitchFamily="18" charset="0"/>
              </a:rPr>
              <a:t>проведення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спеціальних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об'єктових</a:t>
            </a:r>
            <a:r>
              <a:rPr lang="ru-RU" altLang="uk-UA" dirty="0">
                <a:latin typeface="Century Schoolbook" panose="02040604050505020304" pitchFamily="18" charset="0"/>
              </a:rPr>
              <a:t> </a:t>
            </a:r>
            <a:r>
              <a:rPr lang="ru-RU" altLang="uk-UA" dirty="0" err="1">
                <a:latin typeface="Century Schoolbook" panose="02040604050505020304" pitchFamily="18" charset="0"/>
              </a:rPr>
              <a:t>навчань</a:t>
            </a:r>
            <a:r>
              <a:rPr lang="ru-RU" altLang="uk-UA" dirty="0">
                <a:latin typeface="Century Schoolbook" panose="02040604050505020304" pitchFamily="18" charset="0"/>
              </a:rPr>
              <a:t> і </a:t>
            </a:r>
            <a:r>
              <a:rPr lang="ru-RU" altLang="uk-UA" dirty="0" err="1">
                <a:latin typeface="Century Schoolbook" panose="02040604050505020304" pitchFamily="18" charset="0"/>
              </a:rPr>
              <a:t>тренувань</a:t>
            </a:r>
            <a:r>
              <a:rPr lang="ru-RU" altLang="uk-UA" dirty="0">
                <a:latin typeface="Century Schoolbook" panose="02040604050505020304" pitchFamily="18" charset="0"/>
              </a:rPr>
              <a:t>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uk-UA" dirty="0" smtClean="0">
                <a:latin typeface="Century Schoolbook" panose="02040604050505020304" pitchFamily="18" charset="0"/>
              </a:rPr>
              <a:t>                - 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показовий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 День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цивільного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захисту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з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безпеки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>
                <a:latin typeface="Century Schoolbook" panose="02040604050505020304" pitchFamily="18" charset="0"/>
              </a:rPr>
              <a:t>життєдіяльності</a:t>
            </a:r>
            <a:r>
              <a:rPr lang="ru-RU" altLang="uk-UA" u="sng" dirty="0">
                <a:latin typeface="Century Schoolbook" panose="02040604050505020304" pitchFamily="18" charset="0"/>
              </a:rPr>
              <a:t> 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на 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базі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 закладу 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загальної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середньої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 </a:t>
            </a:r>
            <a:r>
              <a:rPr lang="ru-RU" altLang="uk-UA" u="sng" dirty="0" err="1" smtClean="0">
                <a:latin typeface="Century Schoolbook" panose="02040604050505020304" pitchFamily="18" charset="0"/>
              </a:rPr>
              <a:t>освіти</a:t>
            </a:r>
            <a:r>
              <a:rPr lang="ru-RU" altLang="uk-UA" u="sng" dirty="0" smtClean="0">
                <a:latin typeface="Century Schoolbook" panose="02040604050505020304" pitchFamily="18" charset="0"/>
              </a:rPr>
              <a:t>.</a:t>
            </a:r>
            <a:endParaRPr lang="ru-RU" altLang="uk-UA" u="sng" dirty="0">
              <a:latin typeface="Century Schoolbook" panose="020406040505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6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39091" y="138545"/>
            <a:ext cx="10072254" cy="1648691"/>
          </a:xfrm>
        </p:spPr>
        <p:txBody>
          <a:bodyPr>
            <a:noAutofit/>
          </a:bodyPr>
          <a:lstStyle/>
          <a:p>
            <a:pPr algn="ctr">
              <a:spcAft>
                <a:spcPts val="750"/>
              </a:spcAft>
            </a:pPr>
            <a:r>
              <a:rPr lang="uk-UA" alt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протипожежного 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об’єктового тренування з відпрацюванням дій працівників по інструкції з питань 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евакуації у закладах освіти</a:t>
            </a:r>
            <a:endParaRPr lang="uk-UA" altLang="uk-UA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039091" y="2205039"/>
            <a:ext cx="10072254" cy="39211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altLang="uk-UA" b="1" dirty="0" smtClean="0">
                <a:solidFill>
                  <a:srgbClr val="7030A0"/>
                </a:solidFill>
              </a:rPr>
              <a:t>Навчальна мета: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відпрацювання, закріплення та перевірка умінь та навичок виконання працівниками дій щодо запобігання можливих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ситуацій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дій у разі виникнення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надзвичайної події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 дій за сигналом оповіщення, користування засобами індивідуального захисту та засобами пожежогасіння, способів рятування людей, надання першої допомоги потерпілим, порядку евакуації людей і матеріальних цінностей, взаємодії з аварійно-рятувальними підрозділами та медичними працівниками.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uk-UA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6797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426</Words>
  <Application>Microsoft Office PowerPoint</Application>
  <PresentationFormat>Широкоэкранный</PresentationFormat>
  <Paragraphs>44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Times New Roman</vt:lpstr>
      <vt:lpstr>Verdana</vt:lpstr>
      <vt:lpstr>Тема Office</vt:lpstr>
      <vt:lpstr>Диаграмма</vt:lpstr>
      <vt:lpstr>Відділ освіти Краснокутської районної державної адміністрації</vt:lpstr>
      <vt:lpstr> АКТУАЛЬНІСТЬ </vt:lpstr>
      <vt:lpstr>  Надзвичайні ситуації Усього за 2018 рік сталось: 4 (-11) НС  </vt:lpstr>
      <vt:lpstr>Пожежі - 6313 пожежі, під час яких загинуло 126 осіб, з них 3 дітей</vt:lpstr>
      <vt:lpstr> На водних об’єктах   загинуло 45 осіб, у т.ч. 4 дітей </vt:lpstr>
      <vt:lpstr>Презентация PowerPoint</vt:lpstr>
      <vt:lpstr>Технологічні етапи  Тижня безпеки життєдіяльності </vt:lpstr>
      <vt:lpstr>ОРГАНІЗАЦІЙНО-МЕТОДИЧНІ ВКАЗІВКИ  З ПІДГОТОВКИ ПРАЦЮЮЧОГО НАСЕЛЕННЯ ДО ДІЙ У НАДЗВИЧАЙНИХ СИТУАЦІЯХ</vt:lpstr>
      <vt:lpstr> Проведення протипожежного об’єктового тренування з відпрацюванням дій працівників по інструкції з питань евакуації у закладах освіти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2019-04-09T11:03:53Z</dcterms:created>
  <dcterms:modified xsi:type="dcterms:W3CDTF">2019-04-18T06:51:01Z</dcterms:modified>
</cp:coreProperties>
</file>