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64" r:id="rId3"/>
    <p:sldId id="265" r:id="rId4"/>
    <p:sldId id="269" r:id="rId5"/>
    <p:sldId id="266" r:id="rId6"/>
    <p:sldId id="268" r:id="rId7"/>
    <p:sldId id="274" r:id="rId8"/>
    <p:sldId id="272" r:id="rId9"/>
    <p:sldId id="271" r:id="rId10"/>
    <p:sldId id="273" r:id="rId11"/>
    <p:sldId id="276" r:id="rId12"/>
    <p:sldId id="275" r:id="rId13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2C7C62C-6075-426B-B9CE-B65FA7FF71B9}">
          <p14:sldIdLst>
            <p14:sldId id="256"/>
            <p14:sldId id="264"/>
            <p14:sldId id="265"/>
            <p14:sldId id="269"/>
            <p14:sldId id="266"/>
            <p14:sldId id="268"/>
            <p14:sldId id="274"/>
            <p14:sldId id="272"/>
            <p14:sldId id="271"/>
            <p14:sldId id="273"/>
            <p14:sldId id="276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5896"/>
    <a:srgbClr val="EB752B"/>
    <a:srgbClr val="F1F1F1"/>
    <a:srgbClr val="C6D4DF"/>
    <a:srgbClr val="F3F0ED"/>
    <a:srgbClr val="E1DAD2"/>
    <a:srgbClr val="FEFEFE"/>
    <a:srgbClr val="C1C9CD"/>
    <a:srgbClr val="7C96A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5407" autoAdjust="0"/>
  </p:normalViewPr>
  <p:slideViewPr>
    <p:cSldViewPr snapToGrid="0">
      <p:cViewPr varScale="1">
        <p:scale>
          <a:sx n="107" d="100"/>
          <a:sy n="107" d="100"/>
        </p:scale>
        <p:origin x="10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9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Picture 6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287254"/>
            <a:ext cx="7869890" cy="4889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163208"/>
            <a:ext cx="7886698" cy="99874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0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72A746B-B480-494F-9E27-2739B7C3CF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3026535" y="618186"/>
            <a:ext cx="5668589" cy="60273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55713" algn="l" defTabSz="912813">
              <a:tabLst>
                <a:tab pos="1255713" algn="l"/>
              </a:tabLst>
            </a:pPr>
            <a:endParaRPr lang="uk-UA" sz="2000" b="1" cap="small" dirty="0">
              <a:latin typeface="Times New Roman" pitchFamily="18" charset="0"/>
              <a:cs typeface="Times New Roman" pitchFamily="18" charset="0"/>
            </a:endParaRPr>
          </a:p>
          <a:p>
            <a:pPr marL="1255713" algn="l" defTabSz="912813">
              <a:tabLst>
                <a:tab pos="1255713" algn="l"/>
              </a:tabLst>
            </a:pPr>
            <a:endParaRPr lang="uk-UA" sz="2000" b="1" cap="small" dirty="0">
              <a:latin typeface="Times New Roman" pitchFamily="18" charset="0"/>
              <a:cs typeface="Times New Roman" pitchFamily="18" charset="0"/>
            </a:endParaRPr>
          </a:p>
          <a:p>
            <a:pPr marL="1255713" algn="l" defTabSz="912813">
              <a:tabLst>
                <a:tab pos="1255713" algn="l"/>
              </a:tabLst>
            </a:pPr>
            <a:endParaRPr lang="uk-UA" sz="2000" b="1" cap="small" dirty="0">
              <a:latin typeface="Times New Roman" pitchFamily="18" charset="0"/>
              <a:cs typeface="Times New Roman" pitchFamily="18" charset="0"/>
            </a:endParaRPr>
          </a:p>
          <a:p>
            <a:pPr marL="1255713" algn="l" defTabSz="912813">
              <a:tabLst>
                <a:tab pos="1255713" algn="l"/>
              </a:tabLst>
            </a:pPr>
            <a:endParaRPr lang="uk-UA" sz="2000" b="1" cap="small" dirty="0">
              <a:latin typeface="Times New Roman" pitchFamily="18" charset="0"/>
              <a:cs typeface="Times New Roman" pitchFamily="18" charset="0"/>
            </a:endParaRPr>
          </a:p>
          <a:p>
            <a:pPr marL="1255713" algn="l" defTabSz="912813">
              <a:tabLst>
                <a:tab pos="1255713" algn="l"/>
              </a:tabLst>
            </a:pPr>
            <a:endParaRPr lang="uk-UA" sz="2000" b="1" cap="small" dirty="0">
              <a:latin typeface="Times New Roman" pitchFamily="18" charset="0"/>
              <a:cs typeface="Times New Roman" pitchFamily="18" charset="0"/>
            </a:endParaRPr>
          </a:p>
          <a:p>
            <a:pPr marL="1255713" algn="l" defTabSz="912813">
              <a:tabLst>
                <a:tab pos="1255713" algn="l"/>
              </a:tabLst>
            </a:pPr>
            <a:endParaRPr lang="uk-UA" sz="2000" b="1" cap="small" dirty="0">
              <a:latin typeface="Times New Roman" pitchFamily="18" charset="0"/>
              <a:cs typeface="Times New Roman" pitchFamily="18" charset="0"/>
            </a:endParaRPr>
          </a:p>
          <a:p>
            <a:pPr marL="1255713" algn="l" defTabSz="912813">
              <a:tabLst>
                <a:tab pos="1255713" algn="l"/>
              </a:tabLst>
            </a:pPr>
            <a:endParaRPr lang="uk-UA" sz="2000" b="1" cap="small" dirty="0">
              <a:latin typeface="Times New Roman" pitchFamily="18" charset="0"/>
              <a:cs typeface="Times New Roman" pitchFamily="18" charset="0"/>
            </a:endParaRPr>
          </a:p>
          <a:p>
            <a:pPr marL="1255713" algn="l" defTabSz="912813">
              <a:tabLst>
                <a:tab pos="1255713" algn="l"/>
              </a:tabLst>
            </a:pPr>
            <a:endParaRPr lang="uk-UA" sz="2000" b="1" cap="small" dirty="0">
              <a:latin typeface="Times New Roman" pitchFamily="18" charset="0"/>
              <a:cs typeface="Times New Roman" pitchFamily="18" charset="0"/>
            </a:endParaRPr>
          </a:p>
          <a:p>
            <a:pPr marL="1255713" algn="l" defTabSz="912813">
              <a:tabLst>
                <a:tab pos="1255713" algn="l"/>
              </a:tabLst>
            </a:pPr>
            <a:endParaRPr lang="uk-UA" sz="2000" b="1" cap="small" dirty="0">
              <a:latin typeface="Times New Roman" pitchFamily="18" charset="0"/>
              <a:cs typeface="Times New Roman" pitchFamily="18" charset="0"/>
            </a:endParaRPr>
          </a:p>
          <a:p>
            <a:pPr marL="1255713" algn="l" defTabSz="912813">
              <a:tabLst>
                <a:tab pos="1255713" algn="l"/>
              </a:tabLst>
            </a:pPr>
            <a:endParaRPr lang="uk-UA" sz="2000" b="1" cap="small" dirty="0">
              <a:latin typeface="Times New Roman" pitchFamily="18" charset="0"/>
              <a:cs typeface="Times New Roman" pitchFamily="18" charset="0"/>
            </a:endParaRPr>
          </a:p>
          <a:p>
            <a:pPr marL="1255713" algn="l" defTabSz="912813">
              <a:tabLst>
                <a:tab pos="1255713" algn="l"/>
              </a:tabLst>
            </a:pPr>
            <a:endParaRPr lang="uk-UA" sz="2000" b="1" cap="small" dirty="0">
              <a:latin typeface="Times New Roman" pitchFamily="18" charset="0"/>
              <a:cs typeface="Times New Roman" pitchFamily="18" charset="0"/>
            </a:endParaRPr>
          </a:p>
          <a:p>
            <a:pPr marL="1255713" algn="l" defTabSz="912813">
              <a:tabLst>
                <a:tab pos="1255713" algn="l"/>
              </a:tabLst>
            </a:pPr>
            <a:endParaRPr lang="uk-UA" sz="2000" b="1" cap="small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b="1" cap="small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b="1" cap="small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b="1" cap="small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b="1" cap="small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b="1" cap="small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b="1" cap="small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b="1" cap="small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b="1" cap="small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b="1" cap="small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b="1" cap="small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b="1" cap="small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b="1" cap="small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b="1" cap="small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b="1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48986" y="360608"/>
            <a:ext cx="485713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2400" b="1" cap="small" dirty="0">
              <a:latin typeface="Bookman Old Style" panose="02050604050505020204" pitchFamily="18" charset="0"/>
              <a:cs typeface="Times New Roman" pitchFamily="18" charset="0"/>
            </a:endParaRPr>
          </a:p>
          <a:p>
            <a:pPr algn="ctr"/>
            <a:endParaRPr lang="uk-UA" sz="2400" b="1" cap="small" dirty="0">
              <a:latin typeface="Bookman Old Style" panose="02050604050505020204" pitchFamily="18" charset="0"/>
              <a:cs typeface="Times New Roman" pitchFamily="18" charset="0"/>
            </a:endParaRPr>
          </a:p>
          <a:p>
            <a:pPr algn="ctr"/>
            <a:r>
              <a:rPr lang="uk-UA" sz="2400" b="1" cap="small" dirty="0">
                <a:latin typeface="Bookman Old Style" panose="02050604050505020204" pitchFamily="18" charset="0"/>
                <a:cs typeface="Times New Roman" pitchFamily="18" charset="0"/>
              </a:rPr>
              <a:t>Про організацію </a:t>
            </a:r>
            <a:endParaRPr lang="ru-RU" sz="2400" dirty="0">
              <a:latin typeface="Bookman Old Style" panose="02050604050505020204" pitchFamily="18" charset="0"/>
              <a:cs typeface="Times New Roman" pitchFamily="18" charset="0"/>
            </a:endParaRPr>
          </a:p>
          <a:p>
            <a:pPr algn="ctr"/>
            <a:r>
              <a:rPr lang="uk-UA" sz="2400" b="1" cap="small" dirty="0">
                <a:latin typeface="Bookman Old Style" panose="02050604050505020204" pitchFamily="18" charset="0"/>
                <a:cs typeface="Times New Roman" pitchFamily="18" charset="0"/>
              </a:rPr>
              <a:t>та проведення спортивно-масових заходів із учнями закладів загальної середньої освіти у 2020 РОЦІ</a:t>
            </a:r>
            <a:endParaRPr lang="ru-RU" sz="2400" dirty="0">
              <a:latin typeface="Bookman Old Style" panose="02050604050505020204" pitchFamily="18" charset="0"/>
              <a:cs typeface="Times New Roman" pitchFamily="18" charset="0"/>
            </a:endParaRPr>
          </a:p>
          <a:p>
            <a:pPr marL="1255713" defTabSz="912813">
              <a:tabLst>
                <a:tab pos="1255713" algn="l"/>
              </a:tabLst>
            </a:pPr>
            <a:endParaRPr lang="uk-UA" altLang="ru-RU" b="1" i="1" dirty="0">
              <a:latin typeface="Times New Roman" pitchFamily="18" charset="0"/>
              <a:cs typeface="Times New Roman" pitchFamily="18" charset="0"/>
            </a:endParaRPr>
          </a:p>
          <a:p>
            <a:pPr marL="1255713" defTabSz="912813">
              <a:tabLst>
                <a:tab pos="1255713" algn="l"/>
              </a:tabLst>
            </a:pPr>
            <a:endParaRPr lang="uk-UA" altLang="ru-RU" b="1" i="1" dirty="0">
              <a:latin typeface="Times New Roman" pitchFamily="18" charset="0"/>
              <a:cs typeface="Times New Roman" pitchFamily="18" charset="0"/>
            </a:endParaRPr>
          </a:p>
          <a:p>
            <a:pPr marL="1255713" defTabSz="912813">
              <a:tabLst>
                <a:tab pos="1255713" algn="l"/>
              </a:tabLst>
            </a:pPr>
            <a:endParaRPr lang="uk-UA" altLang="ru-RU" b="1" i="1" dirty="0">
              <a:latin typeface="Times New Roman" pitchFamily="18" charset="0"/>
              <a:cs typeface="Times New Roman" pitchFamily="18" charset="0"/>
            </a:endParaRPr>
          </a:p>
          <a:p>
            <a:pPr marL="1255713" defTabSz="912813">
              <a:tabLst>
                <a:tab pos="1255713" algn="l"/>
              </a:tabLst>
            </a:pPr>
            <a:endParaRPr lang="uk-UA" altLang="ru-RU" b="1" i="1" dirty="0">
              <a:latin typeface="Times New Roman" pitchFamily="18" charset="0"/>
              <a:cs typeface="Times New Roman" pitchFamily="18" charset="0"/>
            </a:endParaRPr>
          </a:p>
          <a:p>
            <a:pPr marL="1255713" defTabSz="912813">
              <a:tabLst>
                <a:tab pos="1255713" algn="l"/>
              </a:tabLst>
            </a:pPr>
            <a:r>
              <a:rPr lang="uk-UA" altLang="ru-RU" b="1" i="1" dirty="0">
                <a:latin typeface="Times New Roman" pitchFamily="18" charset="0"/>
                <a:cs typeface="Times New Roman" pitchFamily="18" charset="0"/>
              </a:rPr>
              <a:t>Шпарага А.В., методист РМК</a:t>
            </a:r>
          </a:p>
          <a:p>
            <a:pPr marL="1255713" defTabSz="912813">
              <a:tabLst>
                <a:tab pos="1255713" algn="l"/>
              </a:tabLst>
            </a:pPr>
            <a:r>
              <a:rPr lang="uk-UA" altLang="ru-RU" b="1" i="1" dirty="0">
                <a:latin typeface="Times New Roman" pitchFamily="18" charset="0"/>
                <a:cs typeface="Times New Roman" pitchFamily="18" charset="0"/>
              </a:rPr>
              <a:t>19.02.2020 </a:t>
            </a:r>
            <a:endParaRPr lang="ru-RU" altLang="ru-RU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b="1" cap="small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b="1" cap="small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ШКАЛА ОЦІНКИ СУМАРНОЇ ДОБОВОЇ РУХОВОЇ АКТИВНОСТІ ДІТЕЙ 5-17 РОКІВ ( О.Г. СУХАРЕВ)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uk-UA" dirty="0"/>
          </a:p>
          <a:p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09CED239-02AA-49B3-A230-77C0D08151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235086"/>
              </p:ext>
            </p:extLst>
          </p:nvPr>
        </p:nvGraphicFramePr>
        <p:xfrm>
          <a:off x="223285" y="1293812"/>
          <a:ext cx="8275256" cy="51388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2249">
                  <a:extLst>
                    <a:ext uri="{9D8B030D-6E8A-4147-A177-3AD203B41FA5}">
                      <a16:colId xmlns:a16="http://schemas.microsoft.com/office/drawing/2014/main" val="1667075743"/>
                    </a:ext>
                  </a:extLst>
                </a:gridCol>
                <a:gridCol w="1878673">
                  <a:extLst>
                    <a:ext uri="{9D8B030D-6E8A-4147-A177-3AD203B41FA5}">
                      <a16:colId xmlns:a16="http://schemas.microsoft.com/office/drawing/2014/main" val="1088624242"/>
                    </a:ext>
                  </a:extLst>
                </a:gridCol>
                <a:gridCol w="1897167">
                  <a:extLst>
                    <a:ext uri="{9D8B030D-6E8A-4147-A177-3AD203B41FA5}">
                      <a16:colId xmlns:a16="http://schemas.microsoft.com/office/drawing/2014/main" val="2567658237"/>
                    </a:ext>
                  </a:extLst>
                </a:gridCol>
                <a:gridCol w="1897167">
                  <a:extLst>
                    <a:ext uri="{9D8B030D-6E8A-4147-A177-3AD203B41FA5}">
                      <a16:colId xmlns:a16="http://schemas.microsoft.com/office/drawing/2014/main" val="226854906"/>
                    </a:ext>
                  </a:extLst>
                </a:gridCol>
              </a:tblGrid>
              <a:tr h="34259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Вік, років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Оцінка рухової активності (тис.кроків)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951996"/>
                  </a:ext>
                </a:extLst>
              </a:tr>
              <a:tr h="6851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Гіпокінезія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 ( менше)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Гігієнічна норма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effectLst/>
                        </a:rPr>
                        <a:t>Гіперкінезія</a:t>
                      </a:r>
                      <a:r>
                        <a:rPr lang="uk-UA" sz="2000" dirty="0">
                          <a:effectLst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( більше)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54107770"/>
                  </a:ext>
                </a:extLst>
              </a:tr>
              <a:tr h="34259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5-6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11-15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20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71877069"/>
                  </a:ext>
                </a:extLst>
              </a:tr>
              <a:tr h="342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4 год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4,5-5,5 год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6 год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4364465"/>
                  </a:ext>
                </a:extLst>
              </a:tr>
              <a:tr h="34259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7-10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15-20,5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25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66027399"/>
                  </a:ext>
                </a:extLst>
              </a:tr>
              <a:tr h="342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3,5 год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4-5 год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5,5 год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08859932"/>
                  </a:ext>
                </a:extLst>
              </a:tr>
              <a:tr h="34259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11-14 (хлопчики)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20-25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30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3208948"/>
                  </a:ext>
                </a:extLst>
              </a:tr>
              <a:tr h="342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3 год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3,5-4,5 год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5 год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37067020"/>
                  </a:ext>
                </a:extLst>
              </a:tr>
              <a:tr h="34259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11-14 (дівчатка)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12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17-23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28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13525207"/>
                  </a:ext>
                </a:extLst>
              </a:tr>
              <a:tr h="342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3 год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3,5-4,5 год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5 год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39398682"/>
                  </a:ext>
                </a:extLst>
              </a:tr>
              <a:tr h="34259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15-17 (хлопчики)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20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25-30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35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47739950"/>
                  </a:ext>
                </a:extLst>
              </a:tr>
              <a:tr h="342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2,5 год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3-4 год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4,5 год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94665313"/>
                  </a:ext>
                </a:extLst>
              </a:tr>
              <a:tr h="34259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15-17 (дівчатка)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20-25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30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96194095"/>
                  </a:ext>
                </a:extLst>
              </a:tr>
              <a:tr h="342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3 год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3,5-4,5 год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3,5 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9375366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C549386-01C7-4971-B596-05B725AF35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BCCB66F5-90FB-4E32-9FD6-DD8735E15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641" y="0"/>
            <a:ext cx="7869890" cy="488970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uk-UA" sz="5400" i="1" dirty="0">
              <a:latin typeface="Candara" panose="020E0502030303020204" pitchFamily="34" charset="0"/>
            </a:endParaRPr>
          </a:p>
          <a:p>
            <a:pPr marL="0" indent="0" algn="ctr">
              <a:buNone/>
            </a:pPr>
            <a:r>
              <a:rPr lang="uk-UA" sz="5400" i="1" dirty="0">
                <a:solidFill>
                  <a:srgbClr val="FF0000"/>
                </a:solidFill>
                <a:latin typeface="Candara" panose="020E0502030303020204" pitchFamily="34" charset="0"/>
              </a:rPr>
              <a:t>«Спорт стає засобом виховання тоді, </a:t>
            </a:r>
          </a:p>
          <a:p>
            <a:pPr marL="0" indent="0" algn="ctr">
              <a:buNone/>
            </a:pPr>
            <a:r>
              <a:rPr lang="uk-UA" sz="5400" i="1" dirty="0">
                <a:solidFill>
                  <a:srgbClr val="FF0000"/>
                </a:solidFill>
                <a:latin typeface="Candara" panose="020E0502030303020204" pitchFamily="34" charset="0"/>
              </a:rPr>
              <a:t>         коли він -  улюблене         </a:t>
            </a:r>
          </a:p>
          <a:p>
            <a:pPr marL="0" indent="0" algn="ctr">
              <a:buNone/>
            </a:pPr>
            <a:r>
              <a:rPr lang="uk-UA" sz="5400" i="1" dirty="0">
                <a:solidFill>
                  <a:srgbClr val="FF0000"/>
                </a:solidFill>
                <a:latin typeface="Candara" panose="020E0502030303020204" pitchFamily="34" charset="0"/>
              </a:rPr>
              <a:t>          заняття кожного»</a:t>
            </a:r>
          </a:p>
          <a:p>
            <a:pPr marL="0" indent="0">
              <a:buNone/>
            </a:pPr>
            <a:r>
              <a:rPr lang="uk-UA" dirty="0">
                <a:solidFill>
                  <a:srgbClr val="FF0000"/>
                </a:solidFill>
              </a:rPr>
              <a:t>                                            </a:t>
            </a:r>
          </a:p>
          <a:p>
            <a:pPr marL="0" indent="0">
              <a:buNone/>
            </a:pPr>
            <a:r>
              <a:rPr lang="uk-UA" dirty="0">
                <a:solidFill>
                  <a:srgbClr val="FF0000"/>
                </a:solidFill>
              </a:rPr>
              <a:t>                                                 Василь Сухомлинський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58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1D8F0F-0321-4353-BA24-713AF3721E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459" y="3004139"/>
            <a:ext cx="7886698" cy="998742"/>
          </a:xfrm>
        </p:spPr>
        <p:txBody>
          <a:bodyPr>
            <a:noAutofit/>
          </a:bodyPr>
          <a:lstStyle/>
          <a:p>
            <a:pPr algn="ctr"/>
            <a:r>
              <a:rPr lang="ru-RU" sz="8000" dirty="0"/>
              <a:t>Дякую за </a:t>
            </a:r>
            <a:r>
              <a:rPr lang="ru-RU" sz="8000" dirty="0" err="1"/>
              <a:t>увагу</a:t>
            </a:r>
            <a:r>
              <a:rPr lang="ru-RU" sz="8000" dirty="0"/>
              <a:t>!</a:t>
            </a:r>
            <a:endParaRPr lang="uk-UA" sz="8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5459" y="500744"/>
            <a:ext cx="7869890" cy="5676220"/>
          </a:xfrm>
        </p:spPr>
        <p:txBody>
          <a:bodyPr/>
          <a:lstStyle/>
          <a:p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09828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01F2F2E-BA57-4791-930D-60A094CB00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uk-UA" alt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altLang="ru-RU" dirty="0">
                <a:latin typeface="Times New Roman" pitchFamily="18" charset="0"/>
                <a:cs typeface="Times New Roman" pitchFamily="18" charset="0"/>
              </a:rPr>
              <a:t>Нормативні документи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 algn="just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3100" dirty="0">
                <a:latin typeface="Times New Roman" pitchFamily="18" charset="0"/>
                <a:cs typeface="Times New Roman" pitchFamily="18" charset="0"/>
              </a:rPr>
              <a:t>Розпорядження голови Харківської обласної державної адміністрації від 04.09.2002 № 395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3100" dirty="0">
                <a:latin typeface="Times New Roman" pitchFamily="18" charset="0"/>
                <a:cs typeface="Times New Roman" pitchFamily="18" charset="0"/>
              </a:rPr>
              <a:t>Про забезпечення проведення обласних щорічних спортивних змагань          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3100" dirty="0">
                <a:latin typeface="Times New Roman" pitchFamily="18" charset="0"/>
                <a:cs typeface="Times New Roman" pitchFamily="18" charset="0"/>
              </a:rPr>
              <a:t>Спорт протягом життя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uk-UA" sz="3100" dirty="0">
                <a:latin typeface="Times New Roman" pitchFamily="18" charset="0"/>
                <a:cs typeface="Times New Roman" pitchFamily="18" charset="0"/>
              </a:rPr>
              <a:t> учнівської та студентської молоді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»</a:t>
            </a:r>
            <a:r>
              <a:rPr lang="uk-UA" sz="31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just">
              <a:lnSpc>
                <a:spcPct val="80000"/>
              </a:lnSpc>
              <a:spcBef>
                <a:spcPts val="0"/>
              </a:spcBef>
              <a:buNone/>
              <a:defRPr/>
            </a:pPr>
            <a:endParaRPr lang="uk-UA" sz="31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uk-UA" sz="3100" dirty="0">
                <a:latin typeface="Times New Roman" pitchFamily="18" charset="0"/>
                <a:cs typeface="Times New Roman" pitchFamily="18" charset="0"/>
              </a:rPr>
              <a:t>	Положення про обласні щорічні спортивні змагання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3100" dirty="0">
                <a:latin typeface="Times New Roman" pitchFamily="18" charset="0"/>
                <a:cs typeface="Times New Roman" pitchFamily="18" charset="0"/>
              </a:rPr>
              <a:t>Спорт протягом життя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uk-UA" sz="3100" dirty="0">
                <a:latin typeface="Times New Roman" pitchFamily="18" charset="0"/>
                <a:cs typeface="Times New Roman" pitchFamily="18" charset="0"/>
              </a:rPr>
              <a:t> серед учнів загальноосвітніх навчальних закладів Харківської області, зареєстроване в Головному управлінні юстиції у Харківській області 05 грудня 2014 року за № 16/1455 (зі змінами)</a:t>
            </a:r>
          </a:p>
          <a:p>
            <a:pPr marL="342900" indent="-342900" algn="just">
              <a:lnSpc>
                <a:spcPct val="80000"/>
              </a:lnSpc>
              <a:spcBef>
                <a:spcPts val="0"/>
              </a:spcBef>
              <a:buNone/>
              <a:defRPr/>
            </a:pPr>
            <a:endParaRPr lang="uk-UA" sz="31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uk-UA" sz="3100" dirty="0">
                <a:latin typeface="Times New Roman" pitchFamily="18" charset="0"/>
                <a:cs typeface="Times New Roman" pitchFamily="18" charset="0"/>
              </a:rPr>
              <a:t>	Відповідні накази відділу освіти Краснокутської райдержадміністрації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8BF489A-65E6-4BCF-A42E-757C5F8A7D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45459" y="1287254"/>
            <a:ext cx="7869890" cy="4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2813"/>
            <a:r>
              <a:rPr lang="uk-UA" altLang="ru-RU" sz="2400" dirty="0">
                <a:latin typeface="Times New Roman" pitchFamily="18" charset="0"/>
                <a:cs typeface="Times New Roman" pitchFamily="18" charset="0"/>
              </a:rPr>
              <a:t>І етап – шкільні змагання, що проводяться протягом навчального року в навчальних закладах</a:t>
            </a:r>
          </a:p>
          <a:p>
            <a:pPr defTabSz="912813"/>
            <a:endParaRPr lang="uk-UA" altLang="ru-RU" sz="2400" dirty="0">
              <a:latin typeface="Times New Roman" pitchFamily="18" charset="0"/>
              <a:cs typeface="Times New Roman" pitchFamily="18" charset="0"/>
            </a:endParaRPr>
          </a:p>
          <a:p>
            <a:pPr defTabSz="912813"/>
            <a:r>
              <a:rPr lang="uk-UA" altLang="ru-RU" sz="2400" dirty="0">
                <a:latin typeface="Times New Roman" pitchFamily="18" charset="0"/>
                <a:cs typeface="Times New Roman" pitchFamily="18" charset="0"/>
              </a:rPr>
              <a:t>ІІ етап – районні (міські) змагання, що проводяться в районах та містах області, районах м. Харкова серед команд-переможців І етапу змагань</a:t>
            </a:r>
          </a:p>
          <a:p>
            <a:pPr defTabSz="912813"/>
            <a:endParaRPr lang="uk-UA" altLang="ru-RU" sz="2400" dirty="0">
              <a:latin typeface="Times New Roman" pitchFamily="18" charset="0"/>
              <a:cs typeface="Times New Roman" pitchFamily="18" charset="0"/>
            </a:endParaRPr>
          </a:p>
          <a:p>
            <a:pPr defTabSz="912813"/>
            <a:r>
              <a:rPr lang="uk-UA" altLang="ru-RU" sz="2400" dirty="0">
                <a:latin typeface="Times New Roman" pitchFamily="18" charset="0"/>
                <a:cs typeface="Times New Roman" pitchFamily="18" charset="0"/>
              </a:rPr>
              <a:t>ІІІ етап – обласні зональні та фінальні змагання, що проводяться серед команд-переможців ІІ етапу змагань</a:t>
            </a:r>
          </a:p>
          <a:p>
            <a:pPr defTabSz="912813"/>
            <a:endParaRPr lang="uk-UA" altLang="ru-RU" sz="2400" dirty="0">
              <a:latin typeface="Times New Roman" pitchFamily="18" charset="0"/>
              <a:cs typeface="Times New Roman" pitchFamily="18" charset="0"/>
            </a:endParaRPr>
          </a:p>
          <a:p>
            <a:pPr defTabSz="912813"/>
            <a:r>
              <a:rPr lang="uk-UA" altLang="ru-RU" sz="2400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altLang="ru-RU" sz="2400" dirty="0">
                <a:latin typeface="Times New Roman" pitchFamily="18" charset="0"/>
                <a:cs typeface="Times New Roman" pitchFamily="18" charset="0"/>
              </a:rPr>
              <a:t> етап - Всеукраїнський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876A360-94DB-4226-B8D6-F3933FB9C5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1" y="163208"/>
            <a:ext cx="7886698" cy="519372"/>
          </a:xfrm>
        </p:spPr>
        <p:txBody>
          <a:bodyPr>
            <a:normAutofit/>
          </a:bodyPr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Календар змагань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634615"/>
              </p:ext>
            </p:extLst>
          </p:nvPr>
        </p:nvGraphicFramePr>
        <p:xfrm>
          <a:off x="361508" y="772733"/>
          <a:ext cx="8506046" cy="5867783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4233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1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0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7609"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Назва змагань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Дата проведення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Місце проведення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22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Районні щорічні спортивні змагання «Спорт протягом життя» серед учнів загальноосвітніх навчальних закладів Краснокутського району з </a:t>
                      </a:r>
                      <a:r>
                        <a:rPr kumimoji="0" lang="uk-UA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футзалу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400" dirty="0">
                          <a:latin typeface="Times New Roman" pitchFamily="18" charset="0"/>
                          <a:cs typeface="Times New Roman" pitchFamily="18" charset="0"/>
                        </a:rPr>
                        <a:t>Січень </a:t>
                      </a:r>
                      <a:r>
                        <a:rPr lang="uk-UA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2020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400" dirty="0">
                          <a:latin typeface="Times New Roman" pitchFamily="18" charset="0"/>
                          <a:cs typeface="Times New Roman" pitchFamily="18" charset="0"/>
                        </a:rPr>
                        <a:t>ДЮСШ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78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Районні щорічні спортивні змагання «Спорт протягом життя» серед учнів загальноосвітніх навчальних закладів Краснокутського району з шахів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400" dirty="0">
                          <a:latin typeface="Times New Roman" pitchFamily="18" charset="0"/>
                          <a:cs typeface="Times New Roman" pitchFamily="18" charset="0"/>
                        </a:rPr>
                        <a:t>Лютий </a:t>
                      </a:r>
                      <a:r>
                        <a:rPr lang="uk-UA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2020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400" dirty="0">
                          <a:latin typeface="Times New Roman" pitchFamily="18" charset="0"/>
                          <a:cs typeface="Times New Roman" pitchFamily="18" charset="0"/>
                        </a:rPr>
                        <a:t>Краснокутська гімназія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275665"/>
                  </a:ext>
                </a:extLst>
              </a:tr>
              <a:tr h="1618921"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Районні змагання з футболу на призи клубу «Шкіряний м’яч» за програмою обласних щорічних спортивних змагань ««Спорт протягом життя» серед учнів загальноосвітніх навчальних закладів Краснокутського району»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Березень 2020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Стадіон «Газовик»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4148"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Районні щорічні спортивні змагання «Спорт протягом життя» серед учнів загальноосвітніх навчальних закладів Краснокутського району з легкої атлетики (з чотирьох видів програми)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Квітень 2020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Стадіон «Газовик»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FEA789D-8996-4F2B-805D-333DF03E31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4172654"/>
              </p:ext>
            </p:extLst>
          </p:nvPr>
        </p:nvGraphicFramePr>
        <p:xfrm>
          <a:off x="334851" y="330504"/>
          <a:ext cx="8474298" cy="4764235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3427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2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47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468"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Назва змагань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Дата проведення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Місце проведення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2737"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Дитячі спортивні ігри «Старти надій» за програмою обласних щорічних спортивних змагань «Спорт протягом життя» серед учнів загальноосвітніх навчальних закладів Краснокутського району»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Квітень 2020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Стадіон «Газовик»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2145676027"/>
                  </a:ext>
                </a:extLst>
              </a:tr>
              <a:tr h="2105969"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Фізкультурно-оздоровчий патріотичний фестиваль школярів «Козацький гарт» за програмою обласних щорічних спортивних змагань ««Спорт протягом життя» серед учнів загальноосвітніх навчальних закладів Краснокутського району»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Травень 2020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призначенням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5BCB782-9F2B-4A89-BFBC-94AF5A87E7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6592562"/>
              </p:ext>
            </p:extLst>
          </p:nvPr>
        </p:nvGraphicFramePr>
        <p:xfrm>
          <a:off x="816233" y="0"/>
          <a:ext cx="7869237" cy="6633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3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3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3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3353"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Назва змагань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Дата проведення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Місце проведення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61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Районні щорічні спортивні змагання «Спорт протягом життя» серед учнів загальноосвітніх навчальних закладів Краснокутського району з настільного тенісу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Times New Roman" pitchFamily="18" charset="0"/>
                          <a:cs typeface="Times New Roman" pitchFamily="18" charset="0"/>
                        </a:rPr>
                        <a:t>Жовтень 2020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Times New Roman" pitchFamily="18" charset="0"/>
                          <a:cs typeface="Times New Roman" pitchFamily="18" charset="0"/>
                        </a:rPr>
                        <a:t>ДЮСШ</a:t>
                      </a:r>
                    </a:p>
                    <a:p>
                      <a:r>
                        <a:rPr lang="uk-UA" sz="1400" dirty="0">
                          <a:latin typeface="Times New Roman" pitchFamily="18" charset="0"/>
                          <a:cs typeface="Times New Roman" pitchFamily="18" charset="0"/>
                        </a:rPr>
                        <a:t>Краснокутська гімназія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61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Районні щорічні спортивні змагання «Спорт протягом життя» серед учнів загальноосвітніх навчальних закладів Краснокутського району з легкої атлетики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Times New Roman" pitchFamily="18" charset="0"/>
                          <a:cs typeface="Times New Roman" pitchFamily="18" charset="0"/>
                        </a:rPr>
                        <a:t>Жовтень 2020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Times New Roman" pitchFamily="18" charset="0"/>
                          <a:cs typeface="Times New Roman" pitchFamily="18" charset="0"/>
                        </a:rPr>
                        <a:t>Стадіон «Газовик»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61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Районні щорічні спортивні змагання «Спорт протягом життя» серед учнів загальноосвітніх навчальних закладів Краснокутського району з волейболу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Times New Roman" pitchFamily="18" charset="0"/>
                          <a:cs typeface="Times New Roman" pitchFamily="18" charset="0"/>
                        </a:rPr>
                        <a:t>Листопад 2020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Times New Roman" pitchFamily="18" charset="0"/>
                          <a:cs typeface="Times New Roman" pitchFamily="18" charset="0"/>
                        </a:rPr>
                        <a:t>ДЮСШ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615628"/>
                  </a:ext>
                </a:extLst>
              </a:tr>
              <a:tr h="15440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Районні щорічні спортивні змагання «Спорт протягом життя» серед учнів загальноосвітніх навчальних закладів Краснокутського району з баскетболу 3х3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Times New Roman" pitchFamily="18" charset="0"/>
                          <a:cs typeface="Times New Roman" pitchFamily="18" charset="0"/>
                        </a:rPr>
                        <a:t>Листопад 2020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Times New Roman" pitchFamily="18" charset="0"/>
                          <a:cs typeface="Times New Roman" pitchFamily="18" charset="0"/>
                        </a:rPr>
                        <a:t>ДЮСШ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35363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1" y="163208"/>
            <a:ext cx="7886698" cy="1273706"/>
          </a:xfrm>
        </p:spPr>
        <p:txBody>
          <a:bodyPr>
            <a:normAutofit/>
          </a:bodyPr>
          <a:lstStyle/>
          <a:p>
            <a:r>
              <a:rPr lang="uk-UA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 документи для участі </a:t>
            </a:r>
            <a:br>
              <a:rPr lang="uk-UA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змаганнях: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5459" y="1698171"/>
            <a:ext cx="7869890" cy="4478792"/>
          </a:xfrm>
        </p:spPr>
        <p:txBody>
          <a:bodyPr/>
          <a:lstStyle/>
          <a:p>
            <a:pPr algn="just" defTabSz="912813"/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іменна заявка за встановленою формою у двох примірниках</a:t>
            </a:r>
          </a:p>
          <a:p>
            <a:pPr algn="just" defTabSz="912813"/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копія паспорта або свідоцтва про народження учасника</a:t>
            </a:r>
          </a:p>
          <a:p>
            <a:pPr algn="just" defTabSz="912813"/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копія реєстраційного номера облікової картки платника податків на кожного учасника </a:t>
            </a:r>
          </a:p>
          <a:p>
            <a:pPr algn="just" defTabSz="912813"/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довідка з фотокарткою з місця навчання на кожного учасника команди (учнівський квиток)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9071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Фізична культура - це засіб підвищення рухової активності та покращення здоров'я дітей і підлітків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3144" y="1287255"/>
            <a:ext cx="4561368" cy="4177880"/>
          </a:xfrm>
        </p:spPr>
        <p:txBody>
          <a:bodyPr/>
          <a:lstStyle/>
          <a:p>
            <a:pPr>
              <a:buNone/>
            </a:pPr>
            <a:r>
              <a:rPr lang="uk-UA" dirty="0"/>
              <a:t> </a:t>
            </a:r>
            <a:r>
              <a:rPr lang="uk-UA" u="sng" dirty="0">
                <a:solidFill>
                  <a:srgbClr val="002060"/>
                </a:solidFill>
              </a:rPr>
              <a:t>На уроках фізичної культури учителі мають:</a:t>
            </a:r>
          </a:p>
          <a:p>
            <a:pPr>
              <a:buNone/>
            </a:pPr>
            <a:r>
              <a:rPr lang="uk-UA" sz="2000" dirty="0"/>
              <a:t>здійснювати особистісно - орієнтований підхід до навчання учнів за статевими та індивідуальними особливостями фізичного розвитку, а також з урахуванням їхніх потреб і нахилів;</a:t>
            </a:r>
          </a:p>
          <a:p>
            <a:pPr>
              <a:buNone/>
            </a:pPr>
            <a:r>
              <a:rPr lang="uk-UA" sz="2000" dirty="0"/>
              <a:t>навчити учнів «слухати» і «оцінювати» свій фізичний стан, добирати і використовувати різноманітні засоби свого фізичного вдосконалення</a:t>
            </a:r>
            <a:r>
              <a:rPr lang="uk-UA" dirty="0"/>
              <a:t>.</a:t>
            </a:r>
            <a:endParaRPr lang="ru-RU" dirty="0"/>
          </a:p>
        </p:txBody>
      </p:sp>
      <p:pic>
        <p:nvPicPr>
          <p:cNvPr id="1028" name="Picture 4" descr="Результат пошуку зображень за запитом біг">
            <a:extLst>
              <a:ext uri="{FF2B5EF4-FFF2-40B4-BE49-F238E27FC236}">
                <a16:creationId xmlns:a16="http://schemas.microsoft.com/office/drawing/2014/main" id="{9853F68B-2378-4B45-9319-97FC7D4077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12" y="1600200"/>
            <a:ext cx="4157330" cy="365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5459" y="1041990"/>
            <a:ext cx="7966913" cy="5134973"/>
          </a:xfrm>
        </p:spPr>
        <p:txBody>
          <a:bodyPr>
            <a:normAutofit/>
          </a:bodyPr>
          <a:lstStyle/>
          <a:p>
            <a:r>
              <a:rPr lang="uk-UA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Потреба у рухах, збільшена рухова активність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є найбільш важливими особливостями дитячого організму.</a:t>
            </a:r>
          </a:p>
          <a:p>
            <a:r>
              <a:rPr lang="uk-UA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дала дитині досить важливу властивість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кінезофілію ( від грецьких слів «кінезос» - рух і «філіос» - любов), що дослівно  перекладається як «любов до рухів».</a:t>
            </a:r>
          </a:p>
          <a:p>
            <a:r>
              <a:rPr lang="ru-RU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Гігієнічна норма рухової активності школяра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це науково обґрунтовані кількісні її параметри, що відповідають біологічним потребами організму, який зростає, у рухах і реалізуються в щоденному житті, сприяючи гармонійному фізичному розвитку, збереженню і зміцненню здоров'я школярів.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1485</TotalTime>
  <Words>787</Words>
  <Application>Microsoft Office PowerPoint</Application>
  <PresentationFormat>Экран (4:3)</PresentationFormat>
  <Paragraphs>168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Bookman Old Style</vt:lpstr>
      <vt:lpstr>Calibri</vt:lpstr>
      <vt:lpstr>Candara</vt:lpstr>
      <vt:lpstr>Times New Roman</vt:lpstr>
      <vt:lpstr>Office Theme</vt:lpstr>
      <vt:lpstr>Презентация PowerPoint</vt:lpstr>
      <vt:lpstr> Нормативні документи</vt:lpstr>
      <vt:lpstr>Презентация PowerPoint</vt:lpstr>
      <vt:lpstr>Календар змагань</vt:lpstr>
      <vt:lpstr>Презентация PowerPoint</vt:lpstr>
      <vt:lpstr>Презентация PowerPoint</vt:lpstr>
      <vt:lpstr>Необхідні документи для участі  у змаганнях:</vt:lpstr>
      <vt:lpstr>Фізична культура - це засіб підвищення рухової активності та покращення здоров'я дітей і підлітків</vt:lpstr>
      <vt:lpstr>Презентация PowerPoint</vt:lpstr>
      <vt:lpstr>ШКАЛА ОЦІНКИ СУМАРНОЇ ДОБОВОЇ РУХОВОЇ АКТИВНОСТІ ДІТЕЙ 5-17 РОКІВ ( О.Г. СУХАРЕВ)</vt:lpstr>
      <vt:lpstr>Презентация PowerPoint</vt:lpstr>
      <vt:lpstr>Дякую за увагу!</vt:lpstr>
    </vt:vector>
  </TitlesOfParts>
  <Company>PJSC "New Engineering Technologies"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Валя</cp:lastModifiedBy>
  <cp:revision>234</cp:revision>
  <cp:lastPrinted>2020-02-21T13:43:35Z</cp:lastPrinted>
  <dcterms:created xsi:type="dcterms:W3CDTF">2016-11-18T14:12:19Z</dcterms:created>
  <dcterms:modified xsi:type="dcterms:W3CDTF">2020-02-21T13:46:39Z</dcterms:modified>
</cp:coreProperties>
</file>