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8/25/2020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GDh9g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portal.gov.ua/zvitydani-4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/>
              <a:t>рекомендації</a:t>
            </a:r>
            <a:r>
              <a:rPr lang="ru-RU" dirty="0"/>
              <a:t> про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у 2020/2021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5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/>
          <a:lstStyle/>
          <a:p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в 7-11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інструктивно-методичних</a:t>
            </a:r>
            <a:r>
              <a:rPr lang="ru-RU" dirty="0"/>
              <a:t> листах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підготовлених</a:t>
            </a:r>
            <a:r>
              <a:rPr lang="ru-RU" dirty="0"/>
              <a:t> до </a:t>
            </a:r>
            <a:r>
              <a:rPr lang="ru-RU" dirty="0" err="1"/>
              <a:t>використання</a:t>
            </a:r>
            <a:r>
              <a:rPr lang="ru-RU" dirty="0"/>
              <a:t> у 2015/2016, 2016/2017, 2017/2018, 2018/2019 та 2019/2020 </a:t>
            </a:r>
            <a:r>
              <a:rPr lang="ru-RU" dirty="0" err="1"/>
              <a:t>навчальних</a:t>
            </a:r>
            <a:r>
              <a:rPr lang="ru-RU" dirty="0"/>
              <a:t> роках.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827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80108"/>
          </a:xfrm>
        </p:spPr>
        <p:txBody>
          <a:bodyPr>
            <a:no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</a:rPr>
              <a:t>Навчання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хімії</a:t>
            </a:r>
            <a:r>
              <a:rPr lang="ru-RU" sz="2800" b="1" i="1" dirty="0">
                <a:solidFill>
                  <a:srgbClr val="FF0000"/>
                </a:solidFill>
              </a:rPr>
              <a:t> у закладах </a:t>
            </a:r>
            <a:r>
              <a:rPr lang="ru-RU" sz="2800" b="1" i="1" dirty="0" err="1">
                <a:solidFill>
                  <a:srgbClr val="FF0000"/>
                </a:solidFill>
              </a:rPr>
              <a:t>загальної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середньої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освіти</a:t>
            </a:r>
            <a:r>
              <a:rPr lang="ru-RU" sz="2800" b="1" i="1" dirty="0">
                <a:solidFill>
                  <a:srgbClr val="FF0000"/>
                </a:solidFill>
              </a:rPr>
              <a:t> у 2020/2021 </a:t>
            </a:r>
            <a:r>
              <a:rPr lang="ru-RU" sz="2800" b="1" i="1" dirty="0" err="1">
                <a:solidFill>
                  <a:srgbClr val="FF0000"/>
                </a:solidFill>
              </a:rPr>
              <a:t>навчальному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році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здійснюватиметься</a:t>
            </a:r>
            <a:r>
              <a:rPr lang="ru-RU" sz="2800" b="1" i="1" dirty="0">
                <a:solidFill>
                  <a:srgbClr val="FF0000"/>
                </a:solidFill>
              </a:rPr>
              <a:t> за такими </a:t>
            </a:r>
            <a:r>
              <a:rPr lang="ru-RU" sz="2800" b="1" i="1" dirty="0" err="1">
                <a:solidFill>
                  <a:srgbClr val="FF0000"/>
                </a:solidFill>
              </a:rPr>
              <a:t>навчальними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програмами</a:t>
            </a:r>
            <a:r>
              <a:rPr lang="ru-RU" sz="2800" b="1" i="1" dirty="0">
                <a:solidFill>
                  <a:srgbClr val="FF0000"/>
                </a:solidFill>
              </a:rPr>
              <a:t>:</a:t>
            </a:r>
            <a:endParaRPr lang="uk-UA" sz="2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992888" cy="230425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7- 9 </a:t>
            </a:r>
            <a:r>
              <a:rPr lang="ru-RU" dirty="0" err="1">
                <a:solidFill>
                  <a:schemeClr val="tx1"/>
                </a:solidFill>
              </a:rPr>
              <a:t>класи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загальноосвітніх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закладів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Хімія</a:t>
            </a:r>
            <a:r>
              <a:rPr lang="ru-RU" dirty="0">
                <a:solidFill>
                  <a:schemeClr val="tx1"/>
                </a:solidFill>
              </a:rPr>
              <a:t>. 7-9 </a:t>
            </a:r>
            <a:r>
              <a:rPr lang="ru-RU" dirty="0" err="1">
                <a:solidFill>
                  <a:schemeClr val="tx1"/>
                </a:solidFill>
              </a:rPr>
              <a:t>класи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затверджена</a:t>
            </a:r>
            <a:r>
              <a:rPr lang="ru-RU" dirty="0">
                <a:solidFill>
                  <a:schemeClr val="tx1"/>
                </a:solidFill>
              </a:rPr>
              <a:t> наказом МОН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07.06.2017 № 804. </a:t>
            </a:r>
            <a:r>
              <a:rPr lang="ru-RU" dirty="0" err="1">
                <a:solidFill>
                  <a:schemeClr val="tx1"/>
                </a:solidFill>
              </a:rPr>
              <a:t>Програму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розміщено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офіційному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вебсайті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Міністерства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 і науки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  <a:hlinkClick r:id="rId2"/>
              </a:rPr>
              <a:t>https://goo.gl/GDh9gC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7– 9 класи з поглибленим вивченням хімії – Програма для загальноосвітніх навчальних закладів з поглибленим вивченням хімії, затверджена наказом МОН від 17.07.2015 № 983. Програму розміщено на офіційному </a:t>
            </a:r>
            <a:r>
              <a:rPr lang="uk-UA" dirty="0" err="1">
                <a:solidFill>
                  <a:schemeClr val="tx1"/>
                </a:solidFill>
              </a:rPr>
              <a:t>вебсайті</a:t>
            </a:r>
            <a:r>
              <a:rPr lang="uk-UA" dirty="0">
                <a:solidFill>
                  <a:schemeClr val="tx1"/>
                </a:solidFill>
              </a:rPr>
              <a:t> Міністерства (</a:t>
            </a:r>
            <a:r>
              <a:rPr lang="en-US" dirty="0">
                <a:solidFill>
                  <a:schemeClr val="tx1"/>
                </a:solidFill>
              </a:rPr>
              <a:t>https://goo.gl/GDh9gC)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28498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uk-UA" sz="3100" b="1" i="1" dirty="0">
                <a:solidFill>
                  <a:srgbClr val="FF0000"/>
                </a:solidFill>
              </a:rPr>
              <a:t>Програма з хімії для 10–11 класів закладів загальної середньої освіти.</a:t>
            </a:r>
            <a:br>
              <a:rPr lang="uk-UA" sz="3100" b="1" i="1" dirty="0">
                <a:solidFill>
                  <a:srgbClr val="FF0000"/>
                </a:solidFill>
              </a:rPr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200" dirty="0">
                <a:solidFill>
                  <a:schemeClr val="tx1"/>
                </a:solidFill>
              </a:rPr>
              <a:t>Рівень стандарту          (затверджена наказом МОН від 23.10.2017  № 1407). Програму розміщено на офіційному </a:t>
            </a:r>
            <a:r>
              <a:rPr lang="uk-UA" sz="2200" dirty="0" err="1">
                <a:solidFill>
                  <a:schemeClr val="tx1"/>
                </a:solidFill>
              </a:rPr>
              <a:t>вебсайті</a:t>
            </a:r>
            <a:r>
              <a:rPr lang="uk-UA" sz="2200" dirty="0">
                <a:solidFill>
                  <a:schemeClr val="tx1"/>
                </a:solidFill>
              </a:rPr>
              <a:t> Міністерства освіти і науки України (</a:t>
            </a:r>
            <a:r>
              <a:rPr lang="en-US" sz="2200" dirty="0">
                <a:solidFill>
                  <a:schemeClr val="tx1"/>
                </a:solidFill>
              </a:rPr>
              <a:t>https://goo.gl/fwh2BR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uk-UA" sz="2200" dirty="0" smtClean="0">
                <a:solidFill>
                  <a:schemeClr val="tx1"/>
                </a:solidFill>
              </a:rPr>
              <a:t/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/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>Програма з хімії для 10–11 класів закладів загальної середньої освіти.</a:t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/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>Профільний рівень (затверджена наказом  МОН від 23.10.2017</a:t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/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>№ 1407). Програму розміщено на офіційному </a:t>
            </a:r>
            <a:r>
              <a:rPr lang="uk-UA" sz="2200" dirty="0" err="1">
                <a:solidFill>
                  <a:schemeClr val="tx1"/>
                </a:solidFill>
              </a:rPr>
              <a:t>вебсайті</a:t>
            </a:r>
            <a:r>
              <a:rPr lang="uk-UA" sz="2200" dirty="0">
                <a:solidFill>
                  <a:schemeClr val="tx1"/>
                </a:solidFill>
              </a:rPr>
              <a:t> Міністерства освіти і науки України (</a:t>
            </a:r>
            <a:r>
              <a:rPr lang="en-US" sz="2200" dirty="0">
                <a:solidFill>
                  <a:schemeClr val="tx1"/>
                </a:solidFill>
              </a:rPr>
              <a:t>https://goo.gl/fwh2BR)</a:t>
            </a:r>
            <a:endParaRPr lang="uk-UA" sz="2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12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chemeClr val="tx1"/>
                </a:solidFill>
              </a:rPr>
              <a:t>У зв’язку із дистанційною формою освітнього процесу у березні – червні 2019/2020 навчального року (під час карантину, встановленого з метою запобігання поширенню на території України гострої респіраторної хвороби </a:t>
            </a:r>
            <a:r>
              <a:rPr lang="en-US" sz="1800" dirty="0">
                <a:solidFill>
                  <a:schemeClr val="tx1"/>
                </a:solidFill>
              </a:rPr>
              <a:t>COVID-19, </a:t>
            </a:r>
            <a:r>
              <a:rPr lang="uk-UA" sz="1800" dirty="0">
                <a:solidFill>
                  <a:schemeClr val="tx1"/>
                </a:solidFill>
              </a:rPr>
              <a:t>спричиненої </a:t>
            </a:r>
            <a:r>
              <a:rPr lang="uk-UA" sz="1800" dirty="0" err="1">
                <a:solidFill>
                  <a:schemeClr val="tx1"/>
                </a:solidFill>
              </a:rPr>
              <a:t>коронавірусом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SARS-CoV-2) </a:t>
            </a:r>
            <a:r>
              <a:rPr lang="uk-UA" sz="1800" dirty="0">
                <a:solidFill>
                  <a:schemeClr val="tx1"/>
                </a:solidFill>
              </a:rPr>
              <a:t>пропонуємо у 2020/2021 навчальному році навчання хімії у 8-11 класах розпочати із ґрунтовного повторення матеріалу попереднього класу навчання. Для цього доцільно використати резервні години і збільшити кількість навчальних годин на вивчення теми «Повторення», яка передбачена навчальними програмами. Плануючи повторення слід врахувати, що частину лабораторних дослідів і практичних робіт, передбачених навчальними програмами, учні виконували під час карантину на дистанційному навчанні. Тому під час повторення доцільно виділити навчальний час для проведення таких робіт, з метою формування відповідних практичних навичок.  Виконання практичних робіт оцінюється обов’язково у всіх учнів. Виконання лабораторних дослідів може оцінюватись вибірково.</a:t>
            </a:r>
          </a:p>
        </p:txBody>
      </p:sp>
    </p:spTree>
    <p:extLst>
      <p:ext uri="{BB962C8B-B14F-4D97-AF65-F5344CB8AC3E}">
        <p14:creationId xmlns:p14="http://schemas.microsoft.com/office/powerpoint/2010/main" val="25616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Autofit/>
          </a:bodyPr>
          <a:lstStyle/>
          <a:p>
            <a:r>
              <a:rPr lang="uk-UA" dirty="0"/>
              <a:t>В освітньому процесі заклади загальної середньої освіти можуть використовувати лише навчальну літературу, що має гриф МОН або схвалена відповідною комісією Науково-методичної ради з питань освіти Міністерства освіти і науки України. Перелік цієї навчальної літератури постійно оновлюється, його розміщено за посиланням </a:t>
            </a:r>
            <a:r>
              <a:rPr lang="en-US" dirty="0"/>
              <a:t>https://goo.gl/TnGiJX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71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програмах</a:t>
            </a:r>
            <a:r>
              <a:rPr lang="ru-RU" dirty="0"/>
              <a:t> не </a:t>
            </a:r>
            <a:r>
              <a:rPr lang="ru-RU" dirty="0" err="1"/>
              <a:t>зазначено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годин за темами.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запланованих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учитель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час,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теми,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Учитель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обґрунтовано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порядок </a:t>
            </a:r>
            <a:r>
              <a:rPr lang="ru-RU" dirty="0" err="1"/>
              <a:t>вивчення</a:t>
            </a:r>
            <a:r>
              <a:rPr lang="ru-RU" dirty="0"/>
              <a:t> тем і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у межах одного </a:t>
            </a:r>
            <a:r>
              <a:rPr lang="ru-RU" dirty="0" err="1"/>
              <a:t>класу</a:t>
            </a:r>
            <a:r>
              <a:rPr lang="ru-RU" dirty="0"/>
              <a:t> але так,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порушувалась</a:t>
            </a:r>
            <a:r>
              <a:rPr lang="ru-RU" dirty="0"/>
              <a:t> </a:t>
            </a:r>
            <a:r>
              <a:rPr lang="ru-RU" dirty="0" err="1"/>
              <a:t>логіка</a:t>
            </a:r>
            <a:r>
              <a:rPr lang="ru-RU" dirty="0"/>
              <a:t> </a:t>
            </a:r>
            <a:r>
              <a:rPr lang="ru-RU" dirty="0" err="1"/>
              <a:t>викладу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тем </a:t>
            </a:r>
            <a:r>
              <a:rPr lang="ru-RU" dirty="0" err="1"/>
              <a:t>із</a:t>
            </a:r>
            <a:r>
              <a:rPr lang="ru-RU" dirty="0"/>
              <a:t> одного </a:t>
            </a:r>
            <a:r>
              <a:rPr lang="ru-RU" dirty="0" err="1"/>
              <a:t>класу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 не </a:t>
            </a:r>
            <a:r>
              <a:rPr lang="ru-RU" dirty="0" err="1"/>
              <a:t>дозволяється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659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/>
              <a:t>годин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теми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і </a:t>
            </a:r>
            <a:r>
              <a:rPr lang="ru-RU" dirty="0" err="1"/>
              <a:t>фіксується</a:t>
            </a:r>
            <a:r>
              <a:rPr lang="ru-RU" dirty="0"/>
              <a:t> у календарно-</a:t>
            </a:r>
            <a:r>
              <a:rPr lang="ru-RU" dirty="0" err="1"/>
              <a:t>тематичному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погоджується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заступником. </a:t>
            </a:r>
            <a:r>
              <a:rPr lang="ru-RU" dirty="0" err="1"/>
              <a:t>Вчитель</a:t>
            </a:r>
            <a:r>
              <a:rPr lang="ru-RU" dirty="0"/>
              <a:t> </a:t>
            </a:r>
            <a:r>
              <a:rPr lang="ru-RU" dirty="0" err="1"/>
              <a:t>записує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уроки на </a:t>
            </a:r>
            <a:r>
              <a:rPr lang="ru-RU" dirty="0" err="1"/>
              <a:t>сторінках</a:t>
            </a:r>
            <a:r>
              <a:rPr lang="ru-RU" dirty="0"/>
              <a:t> </a:t>
            </a:r>
            <a:r>
              <a:rPr lang="ru-RU" dirty="0" err="1"/>
              <a:t>класного</a:t>
            </a:r>
            <a:r>
              <a:rPr lang="ru-RU" dirty="0"/>
              <a:t> журналу, </a:t>
            </a:r>
            <a:r>
              <a:rPr lang="ru-RU" dirty="0" err="1"/>
              <a:t>відведених</a:t>
            </a:r>
            <a:r>
              <a:rPr lang="ru-RU" dirty="0"/>
              <a:t> для </a:t>
            </a:r>
            <a:r>
              <a:rPr lang="ru-RU" dirty="0" err="1"/>
              <a:t>навчального</a:t>
            </a:r>
            <a:r>
              <a:rPr lang="ru-RU" dirty="0"/>
              <a:t> предмета, на </a:t>
            </a:r>
            <a:r>
              <a:rPr lang="ru-RU" dirty="0" err="1"/>
              <a:t>підсилення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706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692696"/>
            <a:ext cx="6196405" cy="503037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Ефективність освітнього процесу можна підвищити завдяки застосуванню сучасних інформаційно-комунікаційних технологій, цифрових лабораторій/вимірювальних комплексів тощо. Це сприятиме активізації пізнавальної діяльності учнів, розвитку їхньої самостійності в опануванні знань, посиленню позитивної мотивації навчання та дозволить формувати інформаційно-цифрову компетентність. Електронні освітні ресурси дають змогу унаочнити навчальний зміст, зокрема той, що стосується внутрішньої будови речовин чи хімічних процесів, недоступних для спостереження в умовах шкільної лабораторії.</a:t>
            </a:r>
          </a:p>
        </p:txBody>
      </p:sp>
    </p:spTree>
    <p:extLst>
      <p:ext uri="{BB962C8B-B14F-4D97-AF65-F5344CB8AC3E}">
        <p14:creationId xmlns:p14="http://schemas.microsoft.com/office/powerpoint/2010/main" val="365115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Організація освітнього процесу у 2020/2021 навчального році має реалізуватися також з урахуванням результатів міжнародного дослідження якості освіти </a:t>
            </a:r>
            <a:r>
              <a:rPr lang="en-US" dirty="0"/>
              <a:t>PISA-2018, </a:t>
            </a:r>
            <a:r>
              <a:rPr lang="uk-UA" dirty="0"/>
              <a:t>у якому Україна брала участь вперше. Національний звіт за результатами міжнародного дослідження якості освіти </a:t>
            </a:r>
            <a:r>
              <a:rPr lang="en-US" dirty="0"/>
              <a:t>PISA-2018 </a:t>
            </a:r>
            <a:r>
              <a:rPr lang="uk-UA" dirty="0"/>
              <a:t>містить рекомендації щодо подальшого розвитку освіти в Україні в коротко- та довгостроковій перспективах (режим доступу: </a:t>
            </a:r>
            <a:r>
              <a:rPr lang="en-US" dirty="0">
                <a:hlinkClick r:id="rId2"/>
              </a:rPr>
              <a:t>https://testportal.gov.ua/zvitydani-4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ru-RU" dirty="0"/>
              <a:t> </a:t>
            </a:r>
            <a:r>
              <a:rPr lang="ru-RU" dirty="0" err="1"/>
              <a:t>Д</a:t>
            </a:r>
            <a:r>
              <a:rPr lang="ru-RU" dirty="0" err="1" smtClean="0"/>
              <a:t>ослідження</a:t>
            </a:r>
            <a:r>
              <a:rPr lang="ru-RU" dirty="0" smtClean="0"/>
              <a:t> </a:t>
            </a:r>
            <a:r>
              <a:rPr lang="ru-RU" dirty="0"/>
              <a:t>PISA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провідну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: для PISA-2018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читацька</a:t>
            </a:r>
            <a:r>
              <a:rPr lang="ru-RU" dirty="0"/>
              <a:t> </a:t>
            </a:r>
            <a:r>
              <a:rPr lang="ru-RU" dirty="0" err="1"/>
              <a:t>грамотність</a:t>
            </a:r>
            <a:r>
              <a:rPr lang="ru-RU" dirty="0"/>
              <a:t>, для PISA-2021 стане </a:t>
            </a:r>
            <a:r>
              <a:rPr lang="ru-RU" dirty="0" err="1"/>
              <a:t>математична</a:t>
            </a:r>
            <a:r>
              <a:rPr lang="ru-RU" dirty="0"/>
              <a:t>, для PISA-2024 – </a:t>
            </a:r>
            <a:r>
              <a:rPr lang="ru-RU" dirty="0" err="1"/>
              <a:t>природничо-наукова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189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595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Волна</vt:lpstr>
      <vt:lpstr>Кнопка</vt:lpstr>
      <vt:lpstr>  Методичні рекомендації про викладання хімії у 2020/2021 навчальному році</vt:lpstr>
      <vt:lpstr>Навчання хімії у закладах загальної середньої освіти у 2020/2021 навчальному році здійснюватиметься за такими навчальними програмами:</vt:lpstr>
      <vt:lpstr>Програма з хімії для 10–11 класів закладів загальної середньої освіти.  Рівень стандарту          (затверджена наказом МОН від 23.10.2017  № 1407). Програму розміщено на офіційному вебсайті Міністерства освіти і науки України (https://goo.gl/fwh2BR)  Програма з хімії для 10–11 класів закладів загальної середньої освіти.  Профільний рівень (затверджена наказом  МОН від 23.10.2017  № 1407). Програму розміщено на офіційному вебсайті Міністерства освіти і науки України (https://goo.gl/fwh2BR)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рекомендації про викладання хімії у 2020/2021 навчальному році</dc:title>
  <dc:creator>User</dc:creator>
  <cp:lastModifiedBy>User</cp:lastModifiedBy>
  <cp:revision>3</cp:revision>
  <dcterms:created xsi:type="dcterms:W3CDTF">2020-08-25T06:03:20Z</dcterms:created>
  <dcterms:modified xsi:type="dcterms:W3CDTF">2020-08-25T06:30:28Z</dcterms:modified>
</cp:coreProperties>
</file>