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84" r:id="rId16"/>
    <p:sldId id="278" r:id="rId17"/>
    <p:sldId id="281" r:id="rId18"/>
    <p:sldId id="269" r:id="rId19"/>
    <p:sldId id="287" r:id="rId20"/>
    <p:sldId id="288" r:id="rId21"/>
    <p:sldId id="289" r:id="rId22"/>
    <p:sldId id="286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egoe UI Historic" panose="020B0502040204020203" pitchFamily="3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45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940D6-447B-4718-A092-F6BDA64D4916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7A949-386A-4A5F-9244-86CDA5C3CF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2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uk-UA" altLang="uk-UA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17624F-33D4-47E3-8829-5DFBDBB2477A}" type="slidenum">
              <a:rPr lang="uk-UA" altLang="uk-UA" smtClean="0">
                <a:solidFill>
                  <a:srgbClr val="000000"/>
                </a:solidFill>
              </a:rPr>
              <a:pPr/>
              <a:t>20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9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uk-UA" altLang="uk-UA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3E62A4-8BB9-436D-86C5-7E3EE85E7AB1}" type="slidenum">
              <a:rPr lang="uk-UA" altLang="uk-UA" smtClean="0">
                <a:solidFill>
                  <a:srgbClr val="000000"/>
                </a:solidFill>
              </a:rPr>
              <a:pPr/>
              <a:t>21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5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57201"/>
            <a:ext cx="15087600" cy="21478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2133600" y="2971800"/>
            <a:ext cx="15087600" cy="6172200"/>
          </a:xfrm>
        </p:spPr>
        <p:txBody>
          <a:bodyPr rtlCol="0">
            <a:normAutofit/>
          </a:bodyPr>
          <a:lstStyle/>
          <a:p>
            <a:pPr lvl="0"/>
            <a:endParaRPr lang="uk-UA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133600" y="9372600"/>
            <a:ext cx="3810000" cy="6858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2BF022-651F-404C-8EA6-761790A6540E}" type="datetimeFigureOut">
              <a:rPr lang="ru-RU" altLang="uk-UA"/>
              <a:pPr>
                <a:defRPr/>
              </a:pPr>
              <a:t>08.10.2025</a:t>
            </a:fld>
            <a:endParaRPr lang="ru-RU" alt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58000" y="9372600"/>
            <a:ext cx="5791200" cy="6858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411200" y="9372600"/>
            <a:ext cx="3810000" cy="6858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518C96-AC96-429C-97DF-7C2C8E52045C}" type="slidenum">
              <a:rPr lang="ru-RU" altLang="uk-UA"/>
              <a:pPr>
                <a:defRPr/>
              </a:pPr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37002357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4.png"/><Relationship Id="rId3" Type="http://schemas.openxmlformats.org/officeDocument/2006/relationships/image" Target="../media/image1.jpeg"/><Relationship Id="rId7" Type="http://schemas.openxmlformats.org/officeDocument/2006/relationships/image" Target="../media/image70.png"/><Relationship Id="rId12" Type="http://schemas.openxmlformats.org/officeDocument/2006/relationships/image" Target="../media/image44.sv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svg"/><Relationship Id="rId11" Type="http://schemas.openxmlformats.org/officeDocument/2006/relationships/image" Target="../media/image43.png"/><Relationship Id="rId5" Type="http://schemas.openxmlformats.org/officeDocument/2006/relationships/image" Target="../media/image68.png"/><Relationship Id="rId15" Type="http://schemas.openxmlformats.org/officeDocument/2006/relationships/image" Target="../media/image76.png"/><Relationship Id="rId10" Type="http://schemas.openxmlformats.org/officeDocument/2006/relationships/image" Target="../media/image73.svg"/><Relationship Id="rId4" Type="http://schemas.openxmlformats.org/officeDocument/2006/relationships/image" Target="../media/image16.png"/><Relationship Id="rId9" Type="http://schemas.openxmlformats.org/officeDocument/2006/relationships/image" Target="../media/image72.png"/><Relationship Id="rId14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5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51.png"/><Relationship Id="rId5" Type="http://schemas.openxmlformats.org/officeDocument/2006/relationships/image" Target="../media/image82.png"/><Relationship Id="rId10" Type="http://schemas.openxmlformats.org/officeDocument/2006/relationships/image" Target="../media/image34.svg"/><Relationship Id="rId4" Type="http://schemas.openxmlformats.org/officeDocument/2006/relationships/image" Target="../media/image81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6.jpeg"/><Relationship Id="rId5" Type="http://schemas.openxmlformats.org/officeDocument/2006/relationships/image" Target="../media/image22.svg"/><Relationship Id="rId10" Type="http://schemas.openxmlformats.org/officeDocument/2006/relationships/hyperlink" Target="https://www.facebook.com/groups/2755364281150191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svg"/><Relationship Id="rId3" Type="http://schemas.openxmlformats.org/officeDocument/2006/relationships/image" Target="../media/image16.png"/><Relationship Id="rId7" Type="http://schemas.openxmlformats.org/officeDocument/2006/relationships/image" Target="../media/image71.svg"/><Relationship Id="rId12" Type="http://schemas.openxmlformats.org/officeDocument/2006/relationships/image" Target="../media/image74.png"/><Relationship Id="rId2" Type="http://schemas.openxmlformats.org/officeDocument/2006/relationships/image" Target="../media/image1.jpe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44.svg"/><Relationship Id="rId5" Type="http://schemas.openxmlformats.org/officeDocument/2006/relationships/image" Target="../media/image69.svg"/><Relationship Id="rId15" Type="http://schemas.openxmlformats.org/officeDocument/2006/relationships/image" Target="../media/image88.jpeg"/><Relationship Id="rId10" Type="http://schemas.openxmlformats.org/officeDocument/2006/relationships/image" Target="../media/image43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2.jpeg"/><Relationship Id="rId5" Type="http://schemas.openxmlformats.org/officeDocument/2006/relationships/image" Target="../media/image15.svg"/><Relationship Id="rId10" Type="http://schemas.openxmlformats.org/officeDocument/2006/relationships/image" Target="../media/image91.jpeg"/><Relationship Id="rId4" Type="http://schemas.openxmlformats.org/officeDocument/2006/relationships/image" Target="../media/image14.png"/><Relationship Id="rId9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15.svg"/><Relationship Id="rId4" Type="http://schemas.openxmlformats.org/officeDocument/2006/relationships/image" Target="../media/image48.sv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93.jpe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6.svg"/><Relationship Id="rId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4.sv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3.png"/><Relationship Id="rId2" Type="http://schemas.openxmlformats.org/officeDocument/2006/relationships/image" Target="../media/image1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openxmlformats.org/officeDocument/2006/relationships/image" Target="../media/image48.svg"/><Relationship Id="rId15" Type="http://schemas.openxmlformats.org/officeDocument/2006/relationships/image" Target="../media/image15.sv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32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5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51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9319" y="2081436"/>
            <a:ext cx="4436442" cy="4114800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666782" y="3627728"/>
            <a:ext cx="9265074" cy="6659272"/>
          </a:xfrm>
          <a:custGeom>
            <a:avLst/>
            <a:gdLst/>
            <a:ahLst/>
            <a:cxnLst/>
            <a:rect l="l" t="t" r="r" b="b"/>
            <a:pathLst>
              <a:path w="9265074" h="6659272">
                <a:moveTo>
                  <a:pt x="9265074" y="0"/>
                </a:moveTo>
                <a:lnTo>
                  <a:pt x="0" y="0"/>
                </a:lnTo>
                <a:lnTo>
                  <a:pt x="0" y="6659272"/>
                </a:lnTo>
                <a:lnTo>
                  <a:pt x="9265074" y="6659272"/>
                </a:lnTo>
                <a:lnTo>
                  <a:pt x="926507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7457" y="8008016"/>
            <a:ext cx="3356557" cy="1632126"/>
          </a:xfrm>
          <a:custGeom>
            <a:avLst/>
            <a:gdLst/>
            <a:ahLst/>
            <a:cxnLst/>
            <a:rect l="l" t="t" r="r" b="b"/>
            <a:pathLst>
              <a:path w="3356557" h="1632126">
                <a:moveTo>
                  <a:pt x="0" y="0"/>
                </a:moveTo>
                <a:lnTo>
                  <a:pt x="3356557" y="0"/>
                </a:lnTo>
                <a:lnTo>
                  <a:pt x="3356557" y="1632125"/>
                </a:lnTo>
                <a:lnTo>
                  <a:pt x="0" y="1632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042" y="6038954"/>
            <a:ext cx="7315200" cy="658368"/>
          </a:xfrm>
          <a:custGeom>
            <a:avLst/>
            <a:gdLst/>
            <a:ahLst/>
            <a:cxnLst/>
            <a:rect l="l" t="t" r="r" b="b"/>
            <a:pathLst>
              <a:path w="7315200" h="658368">
                <a:moveTo>
                  <a:pt x="0" y="0"/>
                </a:moveTo>
                <a:lnTo>
                  <a:pt x="7315200" y="0"/>
                </a:lnTo>
                <a:lnTo>
                  <a:pt x="7315200" y="658368"/>
                </a:lnTo>
                <a:lnTo>
                  <a:pt x="0" y="65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811188">
            <a:off x="11305909" y="1477700"/>
            <a:ext cx="1604417" cy="1980762"/>
          </a:xfrm>
          <a:custGeom>
            <a:avLst/>
            <a:gdLst/>
            <a:ahLst/>
            <a:cxnLst/>
            <a:rect l="l" t="t" r="r" b="b"/>
            <a:pathLst>
              <a:path w="1604417" h="1980762">
                <a:moveTo>
                  <a:pt x="0" y="0"/>
                </a:moveTo>
                <a:lnTo>
                  <a:pt x="1604417" y="0"/>
                </a:lnTo>
                <a:lnTo>
                  <a:pt x="1604417" y="1980762"/>
                </a:lnTo>
                <a:lnTo>
                  <a:pt x="0" y="1980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944259" y="2468081"/>
            <a:ext cx="20145719" cy="4489283"/>
          </a:xfrm>
          <a:custGeom>
            <a:avLst/>
            <a:gdLst/>
            <a:ahLst/>
            <a:cxnLst/>
            <a:rect l="l" t="t" r="r" b="b"/>
            <a:pathLst>
              <a:path w="20145719" h="4489283">
                <a:moveTo>
                  <a:pt x="0" y="0"/>
                </a:moveTo>
                <a:lnTo>
                  <a:pt x="20145720" y="0"/>
                </a:lnTo>
                <a:lnTo>
                  <a:pt x="20145720" y="4489283"/>
                </a:lnTo>
                <a:lnTo>
                  <a:pt x="0" y="44892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8699" r="-36576" b="-15369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908" y="4625092"/>
            <a:ext cx="8000092" cy="5465063"/>
          </a:xfrm>
          <a:custGeom>
            <a:avLst/>
            <a:gdLst/>
            <a:ahLst/>
            <a:cxnLst/>
            <a:rect l="l" t="t" r="r" b="b"/>
            <a:pathLst>
              <a:path w="8000092" h="5465063">
                <a:moveTo>
                  <a:pt x="0" y="0"/>
                </a:moveTo>
                <a:lnTo>
                  <a:pt x="8000092" y="0"/>
                </a:lnTo>
                <a:lnTo>
                  <a:pt x="8000092" y="5465063"/>
                </a:lnTo>
                <a:lnTo>
                  <a:pt x="0" y="546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186" y="0"/>
            <a:ext cx="2183772" cy="3193817"/>
          </a:xfrm>
          <a:custGeom>
            <a:avLst/>
            <a:gdLst/>
            <a:ahLst/>
            <a:cxnLst/>
            <a:rect l="l" t="t" r="r" b="b"/>
            <a:pathLst>
              <a:path w="2183772" h="3193817">
                <a:moveTo>
                  <a:pt x="0" y="0"/>
                </a:moveTo>
                <a:lnTo>
                  <a:pt x="2183772" y="0"/>
                </a:lnTo>
                <a:lnTo>
                  <a:pt x="2183772" y="3193817"/>
                </a:lnTo>
                <a:lnTo>
                  <a:pt x="0" y="3193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526393">
            <a:off x="15082007" y="641142"/>
            <a:ext cx="1188992" cy="1337825"/>
          </a:xfrm>
          <a:custGeom>
            <a:avLst/>
            <a:gdLst/>
            <a:ahLst/>
            <a:cxnLst/>
            <a:rect l="l" t="t" r="r" b="b"/>
            <a:pathLst>
              <a:path w="1188992" h="1337825">
                <a:moveTo>
                  <a:pt x="0" y="0"/>
                </a:moveTo>
                <a:lnTo>
                  <a:pt x="1188992" y="0"/>
                </a:lnTo>
                <a:lnTo>
                  <a:pt x="1188992" y="1337825"/>
                </a:lnTo>
                <a:lnTo>
                  <a:pt x="0" y="13378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19853" y="157965"/>
            <a:ext cx="1023920" cy="1152090"/>
          </a:xfrm>
          <a:custGeom>
            <a:avLst/>
            <a:gdLst/>
            <a:ahLst/>
            <a:cxnLst/>
            <a:rect l="l" t="t" r="r" b="b"/>
            <a:pathLst>
              <a:path w="1023920" h="1152090">
                <a:moveTo>
                  <a:pt x="0" y="0"/>
                </a:moveTo>
                <a:lnTo>
                  <a:pt x="1023920" y="0"/>
                </a:lnTo>
                <a:lnTo>
                  <a:pt x="1023920" y="1152090"/>
                </a:lnTo>
                <a:lnTo>
                  <a:pt x="0" y="1152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1136">
            <a:off x="15847625" y="3450501"/>
            <a:ext cx="1306141" cy="1241378"/>
          </a:xfrm>
          <a:custGeom>
            <a:avLst/>
            <a:gdLst/>
            <a:ahLst/>
            <a:cxnLst/>
            <a:rect l="l" t="t" r="r" b="b"/>
            <a:pathLst>
              <a:path w="1306141" h="1241378">
                <a:moveTo>
                  <a:pt x="0" y="0"/>
                </a:moveTo>
                <a:lnTo>
                  <a:pt x="1306141" y="0"/>
                </a:lnTo>
                <a:lnTo>
                  <a:pt x="1306141" y="1241378"/>
                </a:lnTo>
                <a:lnTo>
                  <a:pt x="0" y="1241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97899" y="8372751"/>
            <a:ext cx="5896667" cy="1717404"/>
          </a:xfrm>
          <a:custGeom>
            <a:avLst/>
            <a:gdLst/>
            <a:ahLst/>
            <a:cxnLst/>
            <a:rect l="l" t="t" r="r" b="b"/>
            <a:pathLst>
              <a:path w="5896667" h="1717404">
                <a:moveTo>
                  <a:pt x="0" y="0"/>
                </a:moveTo>
                <a:lnTo>
                  <a:pt x="5896667" y="0"/>
                </a:lnTo>
                <a:lnTo>
                  <a:pt x="5896667" y="1717404"/>
                </a:lnTo>
                <a:lnTo>
                  <a:pt x="0" y="17174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2736" y="1193928"/>
            <a:ext cx="967017" cy="975553"/>
          </a:xfrm>
          <a:custGeom>
            <a:avLst/>
            <a:gdLst/>
            <a:ahLst/>
            <a:cxnLst/>
            <a:rect l="l" t="t" r="r" b="b"/>
            <a:pathLst>
              <a:path w="967017" h="975553">
                <a:moveTo>
                  <a:pt x="0" y="0"/>
                </a:moveTo>
                <a:lnTo>
                  <a:pt x="967018" y="0"/>
                </a:lnTo>
                <a:lnTo>
                  <a:pt x="967018" y="975553"/>
                </a:lnTo>
                <a:lnTo>
                  <a:pt x="0" y="975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49754" y="1806510"/>
            <a:ext cx="855528" cy="863080"/>
          </a:xfrm>
          <a:custGeom>
            <a:avLst/>
            <a:gdLst/>
            <a:ahLst/>
            <a:cxnLst/>
            <a:rect l="l" t="t" r="r" b="b"/>
            <a:pathLst>
              <a:path w="855528" h="863080">
                <a:moveTo>
                  <a:pt x="0" y="0"/>
                </a:moveTo>
                <a:lnTo>
                  <a:pt x="855528" y="0"/>
                </a:lnTo>
                <a:lnTo>
                  <a:pt x="855528" y="863081"/>
                </a:lnTo>
                <a:lnTo>
                  <a:pt x="0" y="863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51052" y="77929"/>
            <a:ext cx="11301259" cy="1115999"/>
          </a:xfrm>
          <a:custGeom>
            <a:avLst/>
            <a:gdLst/>
            <a:ahLst/>
            <a:cxnLst/>
            <a:rect l="l" t="t" r="r" b="b"/>
            <a:pathLst>
              <a:path w="11301259" h="1115999">
                <a:moveTo>
                  <a:pt x="0" y="0"/>
                </a:moveTo>
                <a:lnTo>
                  <a:pt x="11301259" y="0"/>
                </a:lnTo>
                <a:lnTo>
                  <a:pt x="11301259" y="1115999"/>
                </a:lnTo>
                <a:lnTo>
                  <a:pt x="0" y="11159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aphicFrame>
        <p:nvGraphicFramePr>
          <p:cNvPr id="12" name="Object 12"/>
          <p:cNvGraphicFramePr/>
          <p:nvPr>
            <p:extLst>
              <p:ext uri="{D42A27DB-BD31-4B8C-83A1-F6EECF244321}">
                <p14:modId xmlns:p14="http://schemas.microsoft.com/office/powerpoint/2010/main" val="3633865529"/>
              </p:ext>
            </p:extLst>
          </p:nvPr>
        </p:nvGraphicFramePr>
        <p:xfrm>
          <a:off x="410644" y="1409700"/>
          <a:ext cx="17343955" cy="6963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16" imgW="18097500" imgH="8458200" progId="Excel.Sheet.12">
                  <p:embed/>
                </p:oleObj>
              </mc:Choice>
              <mc:Fallback>
                <p:oleObj name="Worksheet" r:id="rId16" imgW="18097500" imgH="8458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0644" y="1409700"/>
                        <a:ext cx="17343955" cy="6963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13030" y="7420767"/>
            <a:ext cx="8969084" cy="4865728"/>
          </a:xfrm>
          <a:custGeom>
            <a:avLst/>
            <a:gdLst/>
            <a:ahLst/>
            <a:cxnLst/>
            <a:rect l="l" t="t" r="r" b="b"/>
            <a:pathLst>
              <a:path w="8969084" h="4865728">
                <a:moveTo>
                  <a:pt x="0" y="0"/>
                </a:moveTo>
                <a:lnTo>
                  <a:pt x="8969084" y="0"/>
                </a:lnTo>
                <a:lnTo>
                  <a:pt x="8969084" y="4865728"/>
                </a:lnTo>
                <a:lnTo>
                  <a:pt x="0" y="486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51052" y="77929"/>
            <a:ext cx="11301259" cy="1115999"/>
          </a:xfrm>
          <a:custGeom>
            <a:avLst/>
            <a:gdLst/>
            <a:ahLst/>
            <a:cxnLst/>
            <a:rect l="l" t="t" r="r" b="b"/>
            <a:pathLst>
              <a:path w="11301259" h="1115999">
                <a:moveTo>
                  <a:pt x="0" y="0"/>
                </a:moveTo>
                <a:lnTo>
                  <a:pt x="11301259" y="0"/>
                </a:lnTo>
                <a:lnTo>
                  <a:pt x="11301259" y="1115999"/>
                </a:lnTo>
                <a:lnTo>
                  <a:pt x="0" y="1115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aphicFrame>
        <p:nvGraphicFramePr>
          <p:cNvPr id="5" name="Object 5"/>
          <p:cNvGraphicFramePr/>
          <p:nvPr/>
        </p:nvGraphicFramePr>
        <p:xfrm>
          <a:off x="0" y="0"/>
          <a:ext cx="21374100" cy="1215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Worksheet" r:id="rId6" imgW="25641300" imgH="16421100" progId="Excel.Sheet.12">
                  <p:embed/>
                </p:oleObj>
              </mc:Choice>
              <mc:Fallback>
                <p:oleObj name="Worksheet" r:id="rId6" imgW="25641300" imgH="16421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374100" cy="1215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2241" y="5279954"/>
            <a:ext cx="8761710" cy="5251550"/>
          </a:xfrm>
          <a:custGeom>
            <a:avLst/>
            <a:gdLst/>
            <a:ahLst/>
            <a:cxnLst/>
            <a:rect l="l" t="t" r="r" b="b"/>
            <a:pathLst>
              <a:path w="8761710" h="5251550">
                <a:moveTo>
                  <a:pt x="0" y="0"/>
                </a:moveTo>
                <a:lnTo>
                  <a:pt x="8761710" y="0"/>
                </a:lnTo>
                <a:lnTo>
                  <a:pt x="8761710" y="5251550"/>
                </a:lnTo>
                <a:lnTo>
                  <a:pt x="0" y="525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21414">
            <a:off x="15666017" y="-56866"/>
            <a:ext cx="1739012" cy="3047556"/>
          </a:xfrm>
          <a:custGeom>
            <a:avLst/>
            <a:gdLst/>
            <a:ahLst/>
            <a:cxnLst/>
            <a:rect l="l" t="t" r="r" b="b"/>
            <a:pathLst>
              <a:path w="1739012" h="3047556">
                <a:moveTo>
                  <a:pt x="0" y="0"/>
                </a:moveTo>
                <a:lnTo>
                  <a:pt x="1739011" y="0"/>
                </a:lnTo>
                <a:lnTo>
                  <a:pt x="1739011" y="3047556"/>
                </a:lnTo>
                <a:lnTo>
                  <a:pt x="0" y="3047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15912" y="6772159"/>
            <a:ext cx="3640849" cy="4363564"/>
          </a:xfrm>
          <a:custGeom>
            <a:avLst/>
            <a:gdLst/>
            <a:ahLst/>
            <a:cxnLst/>
            <a:rect l="l" t="t" r="r" b="b"/>
            <a:pathLst>
              <a:path w="3640849" h="4363564">
                <a:moveTo>
                  <a:pt x="0" y="0"/>
                </a:moveTo>
                <a:lnTo>
                  <a:pt x="3640848" y="0"/>
                </a:lnTo>
                <a:lnTo>
                  <a:pt x="3640848" y="4363563"/>
                </a:lnTo>
                <a:lnTo>
                  <a:pt x="0" y="4363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49074">
            <a:off x="-618934" y="934639"/>
            <a:ext cx="2380335" cy="2894024"/>
          </a:xfrm>
          <a:custGeom>
            <a:avLst/>
            <a:gdLst/>
            <a:ahLst/>
            <a:cxnLst/>
            <a:rect l="l" t="t" r="r" b="b"/>
            <a:pathLst>
              <a:path w="2380335" h="2894024">
                <a:moveTo>
                  <a:pt x="0" y="0"/>
                </a:moveTo>
                <a:lnTo>
                  <a:pt x="2380335" y="0"/>
                </a:lnTo>
                <a:lnTo>
                  <a:pt x="2380335" y="2894024"/>
                </a:lnTo>
                <a:lnTo>
                  <a:pt x="0" y="2894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288152" y="8429604"/>
            <a:ext cx="1654253" cy="2482932"/>
          </a:xfrm>
          <a:custGeom>
            <a:avLst/>
            <a:gdLst/>
            <a:ahLst/>
            <a:cxnLst/>
            <a:rect l="l" t="t" r="r" b="b"/>
            <a:pathLst>
              <a:path w="1654253" h="2482932">
                <a:moveTo>
                  <a:pt x="0" y="0"/>
                </a:moveTo>
                <a:lnTo>
                  <a:pt x="1654253" y="0"/>
                </a:lnTo>
                <a:lnTo>
                  <a:pt x="1654253" y="2482932"/>
                </a:lnTo>
                <a:lnTo>
                  <a:pt x="0" y="2482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23484">
            <a:off x="15265250" y="3980170"/>
            <a:ext cx="2540546" cy="1029980"/>
          </a:xfrm>
          <a:custGeom>
            <a:avLst/>
            <a:gdLst/>
            <a:ahLst/>
            <a:cxnLst/>
            <a:rect l="l" t="t" r="r" b="b"/>
            <a:pathLst>
              <a:path w="2540546" h="1029980">
                <a:moveTo>
                  <a:pt x="0" y="0"/>
                </a:moveTo>
                <a:lnTo>
                  <a:pt x="2540546" y="0"/>
                </a:lnTo>
                <a:lnTo>
                  <a:pt x="2540546" y="1029979"/>
                </a:lnTo>
                <a:lnTo>
                  <a:pt x="0" y="1029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07388" y="7164698"/>
            <a:ext cx="6762253" cy="741030"/>
          </a:xfrm>
          <a:custGeom>
            <a:avLst/>
            <a:gdLst/>
            <a:ahLst/>
            <a:cxnLst/>
            <a:rect l="l" t="t" r="r" b="b"/>
            <a:pathLst>
              <a:path w="6762253" h="741030">
                <a:moveTo>
                  <a:pt x="0" y="0"/>
                </a:moveTo>
                <a:lnTo>
                  <a:pt x="6762253" y="0"/>
                </a:lnTo>
                <a:lnTo>
                  <a:pt x="6762253" y="741031"/>
                </a:lnTo>
                <a:lnTo>
                  <a:pt x="0" y="741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2447925" y="304800"/>
            <a:ext cx="13194507" cy="1431132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ВИХОВНА РОБОТА СПРЯМОВАНА НА</a:t>
            </a:r>
            <a:endParaRPr lang="ru-RU" altLang="uk-UA" sz="5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utoShape 28"/>
          <p:cNvSpPr>
            <a:spLocks noChangeArrowheads="1"/>
          </p:cNvSpPr>
          <p:nvPr/>
        </p:nvSpPr>
        <p:spPr bwMode="auto">
          <a:xfrm>
            <a:off x="2447926" y="2035970"/>
            <a:ext cx="13284995" cy="1866900"/>
          </a:xfrm>
          <a:prstGeom prst="foldedCorner">
            <a:avLst>
              <a:gd name="adj" fmla="val 12500"/>
            </a:avLst>
          </a:prstGeom>
          <a:ln w="19050">
            <a:solidFill>
              <a:srgbClr val="003366"/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3">
            <a:schemeClr val="lt2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посилення патріотичного виховання  молоді –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формування нового українця, що діє на основі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національних та європейських цінностей</a:t>
            </a:r>
            <a:endParaRPr lang="uk-UA" altLang="uk-UA" sz="42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2397920" y="4493420"/>
            <a:ext cx="13180218" cy="2386013"/>
          </a:xfrm>
          <a:prstGeom prst="frame">
            <a:avLst/>
          </a:prstGeom>
          <a:solidFill>
            <a:srgbClr val="003366"/>
          </a:solidFill>
          <a:ln w="19050">
            <a:solidFill>
              <a:srgbClr val="00264C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0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«Формування компетентної особистості в умовах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0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сучасної школи через вивчення системи духовно-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0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моральних та культурних цінностей українського народу».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447926" y="7472363"/>
            <a:ext cx="12961145" cy="2174082"/>
          </a:xfrm>
          <a:prstGeom prst="foldedCorner">
            <a:avLst>
              <a:gd name="adj" fmla="val 16667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5400000" scaled="1"/>
          </a:gradFill>
          <a:ln w="19050">
            <a:solidFill>
              <a:srgbClr val="06183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100" b="1" dirty="0">
              <a:solidFill>
                <a:srgbClr val="06183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36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Пріоритетними напрямками виховної роботи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36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 2024/2025 н. р. були національно-патріотичне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36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виховання та духовний розвиток дитини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 rot="5400000">
            <a:off x="8559404" y="4225529"/>
            <a:ext cx="973932" cy="323850"/>
          </a:xfrm>
          <a:prstGeom prst="rightArrow">
            <a:avLst>
              <a:gd name="adj1" fmla="val 50000"/>
              <a:gd name="adj2" fmla="val 179481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uk-UA" altLang="uk-UA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AutoShape 31"/>
          <p:cNvSpPr>
            <a:spLocks noChangeArrowheads="1"/>
          </p:cNvSpPr>
          <p:nvPr/>
        </p:nvSpPr>
        <p:spPr bwMode="auto">
          <a:xfrm rot="5400000">
            <a:off x="8501946" y="7156606"/>
            <a:ext cx="973932" cy="323850"/>
          </a:xfrm>
          <a:prstGeom prst="rightArrow">
            <a:avLst>
              <a:gd name="adj1" fmla="val 50000"/>
              <a:gd name="adj2" fmla="val 179481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uk-UA" altLang="uk-UA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36844" y="4742710"/>
            <a:ext cx="7988015" cy="4867696"/>
          </a:xfrm>
          <a:custGeom>
            <a:avLst/>
            <a:gdLst/>
            <a:ahLst/>
            <a:cxnLst/>
            <a:rect l="l" t="t" r="r" b="b"/>
            <a:pathLst>
              <a:path w="7988015" h="4867696">
                <a:moveTo>
                  <a:pt x="0" y="0"/>
                </a:moveTo>
                <a:lnTo>
                  <a:pt x="7988015" y="0"/>
                </a:lnTo>
                <a:lnTo>
                  <a:pt x="7988015" y="4867696"/>
                </a:lnTo>
                <a:lnTo>
                  <a:pt x="0" y="4867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76886" y="1621496"/>
            <a:ext cx="1440180" cy="4114800"/>
          </a:xfrm>
          <a:custGeom>
            <a:avLst/>
            <a:gdLst/>
            <a:ahLst/>
            <a:cxnLst/>
            <a:rect l="l" t="t" r="r" b="b"/>
            <a:pathLst>
              <a:path w="1440180" h="4114800">
                <a:moveTo>
                  <a:pt x="0" y="0"/>
                </a:moveTo>
                <a:lnTo>
                  <a:pt x="1440180" y="0"/>
                </a:lnTo>
                <a:lnTo>
                  <a:pt x="1440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312703" y="902429"/>
            <a:ext cx="3183718" cy="2776467"/>
          </a:xfrm>
          <a:custGeom>
            <a:avLst/>
            <a:gdLst/>
            <a:ahLst/>
            <a:cxnLst/>
            <a:rect l="l" t="t" r="r" b="b"/>
            <a:pathLst>
              <a:path w="3183718" h="2776467">
                <a:moveTo>
                  <a:pt x="0" y="0"/>
                </a:moveTo>
                <a:lnTo>
                  <a:pt x="3183717" y="0"/>
                </a:lnTo>
                <a:lnTo>
                  <a:pt x="3183717" y="2776467"/>
                </a:lnTo>
                <a:lnTo>
                  <a:pt x="0" y="2776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85846" y="1656463"/>
            <a:ext cx="1291254" cy="2694791"/>
          </a:xfrm>
          <a:custGeom>
            <a:avLst/>
            <a:gdLst/>
            <a:ahLst/>
            <a:cxnLst/>
            <a:rect l="l" t="t" r="r" b="b"/>
            <a:pathLst>
              <a:path w="1291254" h="2694791">
                <a:moveTo>
                  <a:pt x="0" y="0"/>
                </a:moveTo>
                <a:lnTo>
                  <a:pt x="1291254" y="0"/>
                </a:lnTo>
                <a:lnTo>
                  <a:pt x="1291254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28"/>
          <p:cNvSpPr>
            <a:spLocks noChangeArrowheads="1"/>
          </p:cNvSpPr>
          <p:nvPr/>
        </p:nvSpPr>
        <p:spPr bwMode="auto">
          <a:xfrm>
            <a:off x="3276600" y="311150"/>
            <a:ext cx="13335000" cy="2317750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ВИХОВНА РОБОТА ЗАКЛАДУ СВІТИ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Освітлена в групі </a:t>
            </a:r>
            <a:r>
              <a:rPr lang="uk-UA" altLang="uk-UA" sz="38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В’язівський</a:t>
            </a:r>
            <a:r>
              <a:rPr lang="uk-UA" altLang="uk-UA" sz="3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ліцей в  </a:t>
            </a:r>
            <a:r>
              <a:rPr lang="en-US" altLang="uk-UA" sz="3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Facebook </a:t>
            </a:r>
            <a:r>
              <a:rPr lang="uk-UA" altLang="uk-UA" sz="3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та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сайті ліцею </a:t>
            </a:r>
          </a:p>
        </p:txBody>
      </p:sp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2500313" y="3020356"/>
            <a:ext cx="12815887" cy="1330897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ВИСВІТЛЕННЯ ПУБЛІЧНОЇ ІНФОРМАЦІЇ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 САЙТІ ЗАКЛАДУ ОСВІТИ</a:t>
            </a:r>
          </a:p>
        </p:txBody>
      </p:sp>
      <p:sp>
        <p:nvSpPr>
          <p:cNvPr id="9" name="AutoShape 55"/>
          <p:cNvSpPr>
            <a:spLocks noChangeArrowheads="1"/>
          </p:cNvSpPr>
          <p:nvPr/>
        </p:nvSpPr>
        <p:spPr bwMode="auto">
          <a:xfrm>
            <a:off x="1828801" y="4914900"/>
            <a:ext cx="5369206" cy="29718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1"/>
          </a:gradFill>
          <a:ln w="19050">
            <a:solidFill>
              <a:srgbClr val="0618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uk-UA" sz="4200" b="1" i="1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utoShape 55"/>
          <p:cNvSpPr>
            <a:spLocks noChangeArrowheads="1"/>
          </p:cNvSpPr>
          <p:nvPr/>
        </p:nvSpPr>
        <p:spPr bwMode="auto">
          <a:xfrm>
            <a:off x="8001000" y="4755357"/>
            <a:ext cx="6781800" cy="3131343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1"/>
          </a:gradFill>
          <a:ln w="19050">
            <a:solidFill>
              <a:srgbClr val="0618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uk-UA" b="1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10"/>
              </a:rPr>
              <a:t>https://www.facebook.com/groups/2755364281150191</a:t>
            </a:r>
            <a:endParaRPr lang="ru-RU" altLang="uk-UA" b="1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7162" r="17712" b="27788"/>
          <a:stretch>
            <a:fillRect/>
          </a:stretch>
        </p:blipFill>
        <p:spPr bwMode="auto">
          <a:xfrm>
            <a:off x="2029107" y="5143500"/>
            <a:ext cx="4700959" cy="24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5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97916" y="15727232"/>
            <a:ext cx="4352214" cy="36538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r>
              <a:rPr lang="uk-UA" dirty="0" err="1"/>
              <a:t>Нна</a:t>
            </a:r>
            <a:r>
              <a:rPr lang="uk-UA" dirty="0"/>
              <a:t> </a:t>
            </a:r>
            <a:r>
              <a:rPr lang="uk-UA" dirty="0" err="1"/>
              <a:t>Уро</a:t>
            </a:r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10287908" y="4625092"/>
            <a:ext cx="8000092" cy="5465063"/>
          </a:xfrm>
          <a:custGeom>
            <a:avLst/>
            <a:gdLst/>
            <a:ahLst/>
            <a:cxnLst/>
            <a:rect l="l" t="t" r="r" b="b"/>
            <a:pathLst>
              <a:path w="8000092" h="5465063">
                <a:moveTo>
                  <a:pt x="0" y="0"/>
                </a:moveTo>
                <a:lnTo>
                  <a:pt x="8000092" y="0"/>
                </a:lnTo>
                <a:lnTo>
                  <a:pt x="8000092" y="5465063"/>
                </a:lnTo>
                <a:lnTo>
                  <a:pt x="0" y="546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186" y="0"/>
            <a:ext cx="2183772" cy="3193817"/>
          </a:xfrm>
          <a:custGeom>
            <a:avLst/>
            <a:gdLst/>
            <a:ahLst/>
            <a:cxnLst/>
            <a:rect l="l" t="t" r="r" b="b"/>
            <a:pathLst>
              <a:path w="2183772" h="3193817">
                <a:moveTo>
                  <a:pt x="0" y="0"/>
                </a:moveTo>
                <a:lnTo>
                  <a:pt x="2183772" y="0"/>
                </a:lnTo>
                <a:lnTo>
                  <a:pt x="2183772" y="3193817"/>
                </a:lnTo>
                <a:lnTo>
                  <a:pt x="0" y="3193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526393">
            <a:off x="15082007" y="641142"/>
            <a:ext cx="1188992" cy="1337825"/>
          </a:xfrm>
          <a:custGeom>
            <a:avLst/>
            <a:gdLst/>
            <a:ahLst/>
            <a:cxnLst/>
            <a:rect l="l" t="t" r="r" b="b"/>
            <a:pathLst>
              <a:path w="1188992" h="1337825">
                <a:moveTo>
                  <a:pt x="0" y="0"/>
                </a:moveTo>
                <a:lnTo>
                  <a:pt x="1188992" y="0"/>
                </a:lnTo>
                <a:lnTo>
                  <a:pt x="1188992" y="1337825"/>
                </a:lnTo>
                <a:lnTo>
                  <a:pt x="0" y="133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19853" y="157965"/>
            <a:ext cx="1023920" cy="1152090"/>
          </a:xfrm>
          <a:custGeom>
            <a:avLst/>
            <a:gdLst/>
            <a:ahLst/>
            <a:cxnLst/>
            <a:rect l="l" t="t" r="r" b="b"/>
            <a:pathLst>
              <a:path w="1023920" h="1152090">
                <a:moveTo>
                  <a:pt x="0" y="0"/>
                </a:moveTo>
                <a:lnTo>
                  <a:pt x="1023920" y="0"/>
                </a:lnTo>
                <a:lnTo>
                  <a:pt x="1023920" y="1152090"/>
                </a:lnTo>
                <a:lnTo>
                  <a:pt x="0" y="115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1136">
            <a:off x="15847625" y="3450501"/>
            <a:ext cx="1306141" cy="1241378"/>
          </a:xfrm>
          <a:custGeom>
            <a:avLst/>
            <a:gdLst/>
            <a:ahLst/>
            <a:cxnLst/>
            <a:rect l="l" t="t" r="r" b="b"/>
            <a:pathLst>
              <a:path w="1306141" h="1241378">
                <a:moveTo>
                  <a:pt x="0" y="0"/>
                </a:moveTo>
                <a:lnTo>
                  <a:pt x="1306141" y="0"/>
                </a:lnTo>
                <a:lnTo>
                  <a:pt x="1306141" y="1241378"/>
                </a:lnTo>
                <a:lnTo>
                  <a:pt x="0" y="1241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97899" y="8372751"/>
            <a:ext cx="5896667" cy="1717404"/>
          </a:xfrm>
          <a:custGeom>
            <a:avLst/>
            <a:gdLst/>
            <a:ahLst/>
            <a:cxnLst/>
            <a:rect l="l" t="t" r="r" b="b"/>
            <a:pathLst>
              <a:path w="5896667" h="1717404">
                <a:moveTo>
                  <a:pt x="0" y="0"/>
                </a:moveTo>
                <a:lnTo>
                  <a:pt x="5896667" y="0"/>
                </a:lnTo>
                <a:lnTo>
                  <a:pt x="5896667" y="1717404"/>
                </a:lnTo>
                <a:lnTo>
                  <a:pt x="0" y="1717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2736" y="1193928"/>
            <a:ext cx="967017" cy="975553"/>
          </a:xfrm>
          <a:custGeom>
            <a:avLst/>
            <a:gdLst/>
            <a:ahLst/>
            <a:cxnLst/>
            <a:rect l="l" t="t" r="r" b="b"/>
            <a:pathLst>
              <a:path w="967017" h="975553">
                <a:moveTo>
                  <a:pt x="0" y="0"/>
                </a:moveTo>
                <a:lnTo>
                  <a:pt x="967018" y="0"/>
                </a:lnTo>
                <a:lnTo>
                  <a:pt x="967018" y="975553"/>
                </a:lnTo>
                <a:lnTo>
                  <a:pt x="0" y="975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49754" y="1806510"/>
            <a:ext cx="855528" cy="863080"/>
          </a:xfrm>
          <a:custGeom>
            <a:avLst/>
            <a:gdLst/>
            <a:ahLst/>
            <a:cxnLst/>
            <a:rect l="l" t="t" r="r" b="b"/>
            <a:pathLst>
              <a:path w="855528" h="863080">
                <a:moveTo>
                  <a:pt x="0" y="0"/>
                </a:moveTo>
                <a:lnTo>
                  <a:pt x="855528" y="0"/>
                </a:lnTo>
                <a:lnTo>
                  <a:pt x="855528" y="863081"/>
                </a:lnTo>
                <a:lnTo>
                  <a:pt x="0" y="863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28"/>
          <p:cNvSpPr>
            <a:spLocks noChangeArrowheads="1"/>
          </p:cNvSpPr>
          <p:nvPr/>
        </p:nvSpPr>
        <p:spPr bwMode="auto">
          <a:xfrm>
            <a:off x="1430060" y="157965"/>
            <a:ext cx="16857940" cy="2592387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УЧАСТЬ В ІНТЕРАКТИВНИХ КОНКУРСАХ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uk-UA" altLang="uk-UA" sz="3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платформі На Урок діти приймали участь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предметних олімпіадах та конкурсах </a:t>
            </a:r>
          </a:p>
        </p:txBody>
      </p:sp>
      <p:pic>
        <p:nvPicPr>
          <p:cNvPr id="9218" name="Picture 2" descr="Немає опису світлини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44" y="4210987"/>
            <a:ext cx="4724400" cy="345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Немає опису світлини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405" y="3567490"/>
            <a:ext cx="3461182" cy="49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Немає опису світлини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231917"/>
            <a:ext cx="3832299" cy="51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3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179203" y="5200368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79203" y="7100412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5595" y="2676493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6792" y="5787942"/>
            <a:ext cx="6585995" cy="4499058"/>
          </a:xfrm>
          <a:custGeom>
            <a:avLst/>
            <a:gdLst/>
            <a:ahLst/>
            <a:cxnLst/>
            <a:rect l="l" t="t" r="r" b="b"/>
            <a:pathLst>
              <a:path w="6585995" h="4499058">
                <a:moveTo>
                  <a:pt x="0" y="0"/>
                </a:moveTo>
                <a:lnTo>
                  <a:pt x="6585995" y="0"/>
                </a:lnTo>
                <a:lnTo>
                  <a:pt x="6585995" y="4499058"/>
                </a:lnTo>
                <a:lnTo>
                  <a:pt x="0" y="4499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00984" y="1252392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2" y="0"/>
                </a:lnTo>
                <a:lnTo>
                  <a:pt x="2010612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25641" y="2690699"/>
            <a:ext cx="1211294" cy="2057400"/>
          </a:xfrm>
          <a:custGeom>
            <a:avLst/>
            <a:gdLst/>
            <a:ahLst/>
            <a:cxnLst/>
            <a:rect l="l" t="t" r="r" b="b"/>
            <a:pathLst>
              <a:path w="1211294" h="2057400">
                <a:moveTo>
                  <a:pt x="0" y="0"/>
                </a:moveTo>
                <a:lnTo>
                  <a:pt x="1211295" y="0"/>
                </a:lnTo>
                <a:lnTo>
                  <a:pt x="12112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292" name="Picture 4" descr="Немає опису світлини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63" y="5154561"/>
            <a:ext cx="3505200" cy="51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Немає опису світлини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573" y="2935078"/>
            <a:ext cx="3502025" cy="51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Немає опису світлини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4835122"/>
            <a:ext cx="3951265" cy="51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5595" y="495300"/>
            <a:ext cx="128404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Учні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7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класу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В'язівського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ліцею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взяли участь у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Всекраїнському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конкурсі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до Дня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Соборності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України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на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платформі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" На Урок".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Семикласники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показали свою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обізнаність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з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іторії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становлення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української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державності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від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часів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Київської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Русі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до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сьогодення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.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Троє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з них: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Аміна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Крутогуз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,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Уляна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Савченко та Ярослав Полежака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отримали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дипломи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 ІІ </a:t>
            </a:r>
            <a:r>
              <a:rPr lang="ru-RU" sz="28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ступеня</a:t>
            </a:r>
            <a:r>
              <a:rPr lang="ru-RU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08506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65270" y="-263227"/>
            <a:ext cx="6022730" cy="11596111"/>
          </a:xfrm>
          <a:custGeom>
            <a:avLst/>
            <a:gdLst/>
            <a:ahLst/>
            <a:cxnLst/>
            <a:rect l="l" t="t" r="r" b="b"/>
            <a:pathLst>
              <a:path w="6022730" h="11596111">
                <a:moveTo>
                  <a:pt x="0" y="0"/>
                </a:moveTo>
                <a:lnTo>
                  <a:pt x="6022730" y="0"/>
                </a:lnTo>
                <a:lnTo>
                  <a:pt x="6022730" y="11596111"/>
                </a:lnTo>
                <a:lnTo>
                  <a:pt x="0" y="11596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176111">
            <a:off x="603849" y="8128795"/>
            <a:ext cx="2900207" cy="3143856"/>
          </a:xfrm>
          <a:custGeom>
            <a:avLst/>
            <a:gdLst/>
            <a:ahLst/>
            <a:cxnLst/>
            <a:rect l="l" t="t" r="r" b="b"/>
            <a:pathLst>
              <a:path w="2900207" h="3143856">
                <a:moveTo>
                  <a:pt x="0" y="0"/>
                </a:moveTo>
                <a:lnTo>
                  <a:pt x="2900207" y="0"/>
                </a:lnTo>
                <a:lnTo>
                  <a:pt x="2900207" y="3143856"/>
                </a:lnTo>
                <a:lnTo>
                  <a:pt x="0" y="314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1641574">
            <a:off x="10218238" y="-1028700"/>
            <a:ext cx="2566607" cy="4114800"/>
          </a:xfrm>
          <a:custGeom>
            <a:avLst/>
            <a:gdLst/>
            <a:ahLst/>
            <a:cxnLst/>
            <a:rect l="l" t="t" r="r" b="b"/>
            <a:pathLst>
              <a:path w="2566607" h="4114800">
                <a:moveTo>
                  <a:pt x="0" y="0"/>
                </a:moveTo>
                <a:lnTo>
                  <a:pt x="2566607" y="0"/>
                </a:lnTo>
                <a:lnTo>
                  <a:pt x="2566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6711966" y="8229600"/>
            <a:ext cx="4538382" cy="4114800"/>
          </a:xfrm>
          <a:custGeom>
            <a:avLst/>
            <a:gdLst/>
            <a:ahLst/>
            <a:cxnLst/>
            <a:rect l="l" t="t" r="r" b="b"/>
            <a:pathLst>
              <a:path w="4538382" h="4114800">
                <a:moveTo>
                  <a:pt x="0" y="0"/>
                </a:moveTo>
                <a:lnTo>
                  <a:pt x="4538382" y="0"/>
                </a:lnTo>
                <a:lnTo>
                  <a:pt x="4538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Объект 2"/>
          <p:cNvSpPr txBox="1">
            <a:spLocks/>
          </p:cNvSpPr>
          <p:nvPr/>
        </p:nvSpPr>
        <p:spPr>
          <a:xfrm>
            <a:off x="1752601" y="2226470"/>
            <a:ext cx="13439776" cy="68032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ru-RU" b="1" dirty="0">
                <a:solidFill>
                  <a:srgbClr val="002060"/>
                </a:solidFill>
              </a:rPr>
              <a:t>                                                     </a:t>
            </a:r>
            <a:r>
              <a:rPr lang="uk-UA" altLang="ru-RU" b="1" u="sng" dirty="0">
                <a:solidFill>
                  <a:srgbClr val="002060"/>
                </a:solidFill>
              </a:rPr>
              <a:t> ПІДВИЩЕННЯ КВАЛІФІКАЦІЇ</a:t>
            </a:r>
            <a:endParaRPr lang="uk-UA" altLang="ru-RU" b="1" u="sng" dirty="0"/>
          </a:p>
          <a:p>
            <a:r>
              <a:rPr lang="uk-UA" altLang="ru-RU" dirty="0"/>
              <a:t>Педагогічні працівники постійно підвищують свій професійний рівень, використовуючи різноманітні форми підвищення кваліфікації, передачі педагогічного досвіду, а також самоосвіту. Педагогічні працівники беруть участь в освітніх </a:t>
            </a:r>
            <a:r>
              <a:rPr lang="uk-UA" altLang="ru-RU" dirty="0" err="1"/>
              <a:t>проєктах</a:t>
            </a:r>
            <a:r>
              <a:rPr lang="uk-UA" altLang="ru-RU" dirty="0"/>
              <a:t>, інноваційній і дослідно-експериментальній роботі, впроваджують нові форми і методи роботи в педагогічній діяльності, залучаються до експертної освітньої роботи.</a:t>
            </a:r>
            <a:endParaRPr lang="ru-RU" altLang="ru-RU" dirty="0"/>
          </a:p>
          <a:p>
            <a:r>
              <a:rPr lang="uk-UA" altLang="ru-RU" dirty="0"/>
              <a:t>Здобуття мережевої освіти;</a:t>
            </a:r>
            <a:endParaRPr lang="ru-RU" altLang="ru-RU" dirty="0"/>
          </a:p>
          <a:p>
            <a:r>
              <a:rPr lang="uk-UA" altLang="ru-RU" dirty="0"/>
              <a:t>Підвищення кваліфікації у онлайн режимі;</a:t>
            </a:r>
            <a:endParaRPr lang="ru-RU" altLang="ru-RU" dirty="0"/>
          </a:p>
          <a:p>
            <a:r>
              <a:rPr lang="uk-UA" altLang="ru-RU" dirty="0"/>
              <a:t>Використання під час уроків електронних засобів навчання;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35207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9319" y="2081436"/>
            <a:ext cx="4436442" cy="4114800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666782" y="3627728"/>
            <a:ext cx="9265074" cy="6659272"/>
          </a:xfrm>
          <a:custGeom>
            <a:avLst/>
            <a:gdLst/>
            <a:ahLst/>
            <a:cxnLst/>
            <a:rect l="l" t="t" r="r" b="b"/>
            <a:pathLst>
              <a:path w="9265074" h="6659272">
                <a:moveTo>
                  <a:pt x="9265074" y="0"/>
                </a:moveTo>
                <a:lnTo>
                  <a:pt x="0" y="0"/>
                </a:lnTo>
                <a:lnTo>
                  <a:pt x="0" y="6659272"/>
                </a:lnTo>
                <a:lnTo>
                  <a:pt x="9265074" y="6659272"/>
                </a:lnTo>
                <a:lnTo>
                  <a:pt x="926507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7457" y="8008016"/>
            <a:ext cx="3356557" cy="1632126"/>
          </a:xfrm>
          <a:custGeom>
            <a:avLst/>
            <a:gdLst/>
            <a:ahLst/>
            <a:cxnLst/>
            <a:rect l="l" t="t" r="r" b="b"/>
            <a:pathLst>
              <a:path w="3356557" h="1632126">
                <a:moveTo>
                  <a:pt x="0" y="0"/>
                </a:moveTo>
                <a:lnTo>
                  <a:pt x="3356557" y="0"/>
                </a:lnTo>
                <a:lnTo>
                  <a:pt x="3356557" y="1632125"/>
                </a:lnTo>
                <a:lnTo>
                  <a:pt x="0" y="1632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042" y="6038954"/>
            <a:ext cx="7315200" cy="658368"/>
          </a:xfrm>
          <a:custGeom>
            <a:avLst/>
            <a:gdLst/>
            <a:ahLst/>
            <a:cxnLst/>
            <a:rect l="l" t="t" r="r" b="b"/>
            <a:pathLst>
              <a:path w="7315200" h="658368">
                <a:moveTo>
                  <a:pt x="0" y="0"/>
                </a:moveTo>
                <a:lnTo>
                  <a:pt x="7315200" y="0"/>
                </a:lnTo>
                <a:lnTo>
                  <a:pt x="7315200" y="658368"/>
                </a:lnTo>
                <a:lnTo>
                  <a:pt x="0" y="65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811188">
            <a:off x="11305909" y="1477700"/>
            <a:ext cx="1604417" cy="1980762"/>
          </a:xfrm>
          <a:custGeom>
            <a:avLst/>
            <a:gdLst/>
            <a:ahLst/>
            <a:cxnLst/>
            <a:rect l="l" t="t" r="r" b="b"/>
            <a:pathLst>
              <a:path w="1604417" h="1980762">
                <a:moveTo>
                  <a:pt x="0" y="0"/>
                </a:moveTo>
                <a:lnTo>
                  <a:pt x="1604417" y="0"/>
                </a:lnTo>
                <a:lnTo>
                  <a:pt x="1604417" y="1980762"/>
                </a:lnTo>
                <a:lnTo>
                  <a:pt x="0" y="1980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Объект 2"/>
          <p:cNvSpPr txBox="1">
            <a:spLocks/>
          </p:cNvSpPr>
          <p:nvPr/>
        </p:nvSpPr>
        <p:spPr>
          <a:xfrm>
            <a:off x="866775" y="836613"/>
            <a:ext cx="12984783" cy="55260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ru-RU" dirty="0"/>
              <a:t>Розміщення власних ресурсів на сайтах;</a:t>
            </a:r>
            <a:endParaRPr lang="ru-RU" altLang="ru-RU" dirty="0"/>
          </a:p>
          <a:p>
            <a:r>
              <a:rPr lang="uk-UA" altLang="ru-RU" dirty="0"/>
              <a:t>Створення тестів, дидактичних матеріалів для уроку.</a:t>
            </a:r>
            <a:endParaRPr lang="ru-RU" altLang="ru-RU" dirty="0"/>
          </a:p>
          <a:p>
            <a:r>
              <a:rPr lang="uk-UA" altLang="ru-RU" dirty="0"/>
              <a:t>100% щорічно вчителі підвищують кваліфікацію відповідно Плану підвищення кваліфікації. </a:t>
            </a:r>
            <a:endParaRPr lang="ru-RU" altLang="ru-RU" dirty="0"/>
          </a:p>
          <a:p>
            <a:r>
              <a:rPr lang="uk-UA" altLang="ru-RU" dirty="0"/>
              <a:t>Курси підвищення кваліфікації в 2024 році пройшли такі вчителі: ТКАЧЕНКО А.О., 2025 році ПОНОМАРЕНКО Г.І., ТКАЧЕНКО Г.І.</a:t>
            </a:r>
          </a:p>
          <a:p>
            <a:r>
              <a:rPr lang="uk-UA" altLang="ru-RU" dirty="0"/>
              <a:t>Всі вчителі пройшли курси в ХАНО по підготовці вчителів в НУШ в 7 та класах, крім вчителів німецької мови.</a:t>
            </a:r>
          </a:p>
          <a:p>
            <a:r>
              <a:rPr lang="uk-UA" altLang="ru-RU" dirty="0"/>
              <a:t>На вересень-грудень 2025 року плануються курси вчителів по предметам  НУШ в 9 класах. </a:t>
            </a:r>
            <a:endParaRPr lang="ru-RU" altLang="ru-RU" dirty="0"/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46300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36844" y="4742710"/>
            <a:ext cx="7988015" cy="4867696"/>
          </a:xfrm>
          <a:custGeom>
            <a:avLst/>
            <a:gdLst/>
            <a:ahLst/>
            <a:cxnLst/>
            <a:rect l="l" t="t" r="r" b="b"/>
            <a:pathLst>
              <a:path w="7988015" h="4867696">
                <a:moveTo>
                  <a:pt x="0" y="0"/>
                </a:moveTo>
                <a:lnTo>
                  <a:pt x="7988015" y="0"/>
                </a:lnTo>
                <a:lnTo>
                  <a:pt x="7988015" y="4867696"/>
                </a:lnTo>
                <a:lnTo>
                  <a:pt x="0" y="4867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76886" y="1621496"/>
            <a:ext cx="1440180" cy="4114800"/>
          </a:xfrm>
          <a:custGeom>
            <a:avLst/>
            <a:gdLst/>
            <a:ahLst/>
            <a:cxnLst/>
            <a:rect l="l" t="t" r="r" b="b"/>
            <a:pathLst>
              <a:path w="1440180" h="4114800">
                <a:moveTo>
                  <a:pt x="0" y="0"/>
                </a:moveTo>
                <a:lnTo>
                  <a:pt x="1440180" y="0"/>
                </a:lnTo>
                <a:lnTo>
                  <a:pt x="1440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312703" y="902429"/>
            <a:ext cx="3183718" cy="2776467"/>
          </a:xfrm>
          <a:custGeom>
            <a:avLst/>
            <a:gdLst/>
            <a:ahLst/>
            <a:cxnLst/>
            <a:rect l="l" t="t" r="r" b="b"/>
            <a:pathLst>
              <a:path w="3183718" h="2776467">
                <a:moveTo>
                  <a:pt x="0" y="0"/>
                </a:moveTo>
                <a:lnTo>
                  <a:pt x="3183717" y="0"/>
                </a:lnTo>
                <a:lnTo>
                  <a:pt x="3183717" y="2776467"/>
                </a:lnTo>
                <a:lnTo>
                  <a:pt x="0" y="2776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85846" y="1656463"/>
            <a:ext cx="1291254" cy="2694791"/>
          </a:xfrm>
          <a:custGeom>
            <a:avLst/>
            <a:gdLst/>
            <a:ahLst/>
            <a:cxnLst/>
            <a:rect l="l" t="t" r="r" b="b"/>
            <a:pathLst>
              <a:path w="1291254" h="2694791">
                <a:moveTo>
                  <a:pt x="0" y="0"/>
                </a:moveTo>
                <a:lnTo>
                  <a:pt x="1291254" y="0"/>
                </a:lnTo>
                <a:lnTo>
                  <a:pt x="1291254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28"/>
          <p:cNvSpPr>
            <a:spLocks noChangeArrowheads="1"/>
          </p:cNvSpPr>
          <p:nvPr/>
        </p:nvSpPr>
        <p:spPr bwMode="auto">
          <a:xfrm>
            <a:off x="2395538" y="266700"/>
            <a:ext cx="13465970" cy="1428750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ФІНАНСОВЕ ТА МАТЕРІАЛЬНО-ТЕХНІЧНЕ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ЗАБЕЗПЕЧЕННЯ ЗАКЛАДУ У  2024/2025 Н. Р.</a:t>
            </a:r>
            <a:endParaRPr lang="ru-RU" altLang="uk-UA" sz="4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gray">
          <a:xfrm>
            <a:off x="4598625" y="1852612"/>
            <a:ext cx="12240240" cy="203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2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рамках реформи НУШ придбано: комп’ютерну техніку( 1 ноутбук для корекційних занять асистенту вчителя).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gray">
          <a:xfrm rot="3419336">
            <a:off x="3257551" y="1995489"/>
            <a:ext cx="719138" cy="80010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gray">
          <a:xfrm>
            <a:off x="3312320" y="2095500"/>
            <a:ext cx="519529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4200" b="1" dirty="0">
                <a:solidFill>
                  <a:srgbClr val="05143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 rot="10800000" flipV="1">
            <a:off x="4598191" y="4602171"/>
            <a:ext cx="11080867" cy="20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2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Здійснено ремонт кочегарки(заміна вікон та дверей) та заміна  2 дверей в приміщенні ліцею.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gray">
          <a:xfrm>
            <a:off x="3224213" y="4838700"/>
            <a:ext cx="6074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200" b="1" dirty="0">
                <a:solidFill>
                  <a:srgbClr val="05143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altLang="uk-UA" sz="4200" b="1" dirty="0">
              <a:solidFill>
                <a:srgbClr val="05143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gray">
          <a:xfrm rot="3419336">
            <a:off x="3201896" y="4854870"/>
            <a:ext cx="719138" cy="704711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gray">
          <a:xfrm>
            <a:off x="3327257" y="4838700"/>
            <a:ext cx="7255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200" b="1" dirty="0">
                <a:solidFill>
                  <a:srgbClr val="05143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altLang="uk-UA" sz="4200" b="1" dirty="0">
              <a:solidFill>
                <a:srgbClr val="05143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gray">
          <a:xfrm>
            <a:off x="4569620" y="6930966"/>
            <a:ext cx="115776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2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Заплановано на літо 2025 року перевірка газового лічильника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gray">
          <a:xfrm rot="3419336">
            <a:off x="3225150" y="6939320"/>
            <a:ext cx="719138" cy="80010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gray">
          <a:xfrm>
            <a:off x="3327257" y="7124700"/>
            <a:ext cx="5044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200" b="1" dirty="0">
                <a:solidFill>
                  <a:srgbClr val="05143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altLang="uk-UA" sz="4200" b="1" dirty="0">
              <a:solidFill>
                <a:srgbClr val="05143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5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4"/>
          <p:cNvSpPr>
            <a:spLocks noChangeArrowheads="1"/>
          </p:cNvSpPr>
          <p:nvPr/>
        </p:nvSpPr>
        <p:spPr bwMode="gray">
          <a:xfrm rot="3419336">
            <a:off x="3786188" y="3048002"/>
            <a:ext cx="719138" cy="78105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Rectangle 14"/>
          <p:cNvSpPr>
            <a:spLocks noChangeArrowheads="1"/>
          </p:cNvSpPr>
          <p:nvPr/>
        </p:nvSpPr>
        <p:spPr bwMode="gray">
          <a:xfrm rot="3419336">
            <a:off x="3690938" y="9234489"/>
            <a:ext cx="719138" cy="78105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gray">
          <a:xfrm rot="3419336">
            <a:off x="3690938" y="8086727"/>
            <a:ext cx="719138" cy="78105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gray">
          <a:xfrm rot="3419336">
            <a:off x="3771901" y="6850857"/>
            <a:ext cx="719138" cy="78105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" name="Rectangle 14"/>
          <p:cNvSpPr>
            <a:spLocks noChangeArrowheads="1"/>
          </p:cNvSpPr>
          <p:nvPr/>
        </p:nvSpPr>
        <p:spPr bwMode="gray">
          <a:xfrm rot="3419336">
            <a:off x="3843338" y="5603082"/>
            <a:ext cx="719138" cy="78105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" name="Rectangle 14"/>
          <p:cNvSpPr>
            <a:spLocks noChangeArrowheads="1"/>
          </p:cNvSpPr>
          <p:nvPr/>
        </p:nvSpPr>
        <p:spPr bwMode="gray">
          <a:xfrm rot="3419336">
            <a:off x="3821906" y="4283870"/>
            <a:ext cx="719138" cy="78105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gray">
          <a:xfrm rot="3419336">
            <a:off x="3817144" y="1845470"/>
            <a:ext cx="719138" cy="78105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  <a:contourClr>
              <a:srgbClr val="00B0F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auto">
          <a:xfrm>
            <a:off x="2395538" y="266700"/>
            <a:ext cx="13465970" cy="1428750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5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ПРІОРИТЕТНІ НАПРЯМИ РОБОТИ ЗАКЛАДУ</a:t>
            </a:r>
            <a:endParaRPr lang="ru-RU" altLang="uk-UA" sz="45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3921920" y="5579271"/>
            <a:ext cx="10487025" cy="833437"/>
            <a:chOff x="1288" y="1458"/>
            <a:chExt cx="4404" cy="350"/>
          </a:xfrm>
        </p:grpSpPr>
        <p:sp>
          <p:nvSpPr>
            <p:cNvPr id="50211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700"/>
            </a:p>
          </p:txBody>
        </p:sp>
        <p:sp>
          <p:nvSpPr>
            <p:cNvPr id="50212" name="Text Box 5"/>
            <p:cNvSpPr txBox="1">
              <a:spLocks noChangeArrowheads="1"/>
            </p:cNvSpPr>
            <p:nvPr/>
          </p:nvSpPr>
          <p:spPr bwMode="gray">
            <a:xfrm>
              <a:off x="1772" y="1459"/>
              <a:ext cx="392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800" b="1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сучасне освітнє середовище</a:t>
              </a:r>
            </a:p>
          </p:txBody>
        </p:sp>
        <p:sp>
          <p:nvSpPr>
            <p:cNvPr id="50213" name="Text Box 6"/>
            <p:cNvSpPr txBox="1">
              <a:spLocks noChangeArrowheads="1"/>
            </p:cNvSpPr>
            <p:nvPr/>
          </p:nvSpPr>
          <p:spPr bwMode="gray">
            <a:xfrm>
              <a:off x="1288" y="1458"/>
              <a:ext cx="22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uk-UA" sz="4200" b="1">
                  <a:solidFill>
                    <a:srgbClr val="05143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3860008" y="1883574"/>
            <a:ext cx="9358313" cy="897732"/>
            <a:chOff x="1296" y="2044"/>
            <a:chExt cx="3930" cy="377"/>
          </a:xfrm>
        </p:grpSpPr>
        <p:sp>
          <p:nvSpPr>
            <p:cNvPr id="50208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700"/>
            </a:p>
          </p:txBody>
        </p:sp>
        <p:sp>
          <p:nvSpPr>
            <p:cNvPr id="50209" name="Text Box 10"/>
            <p:cNvSpPr txBox="1">
              <a:spLocks noChangeArrowheads="1"/>
            </p:cNvSpPr>
            <p:nvPr/>
          </p:nvSpPr>
          <p:spPr bwMode="gray">
            <a:xfrm>
              <a:off x="1800" y="2072"/>
              <a:ext cx="342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800" b="1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оновлення змісту освіти</a:t>
              </a:r>
            </a:p>
          </p:txBody>
        </p:sp>
        <p:sp>
          <p:nvSpPr>
            <p:cNvPr id="5021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uk-UA" sz="4200" b="1">
                  <a:solidFill>
                    <a:srgbClr val="05143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4" name="Group 12"/>
          <p:cNvGrpSpPr>
            <a:grpSpLocks/>
          </p:cNvGrpSpPr>
          <p:nvPr/>
        </p:nvGrpSpPr>
        <p:grpSpPr bwMode="auto">
          <a:xfrm>
            <a:off x="3917158" y="2993232"/>
            <a:ext cx="12272963" cy="912018"/>
            <a:chOff x="1296" y="2607"/>
            <a:chExt cx="5154" cy="383"/>
          </a:xfrm>
        </p:grpSpPr>
        <p:sp>
          <p:nvSpPr>
            <p:cNvPr id="5020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700"/>
            </a:p>
          </p:txBody>
        </p:sp>
        <p:sp>
          <p:nvSpPr>
            <p:cNvPr id="50206" name="Text Box 15"/>
            <p:cNvSpPr txBox="1">
              <a:spLocks noChangeArrowheads="1"/>
            </p:cNvSpPr>
            <p:nvPr/>
          </p:nvSpPr>
          <p:spPr bwMode="gray">
            <a:xfrm>
              <a:off x="1774" y="2607"/>
              <a:ext cx="467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800" b="1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професійний розвиток педагогів</a:t>
              </a:r>
            </a:p>
          </p:txBody>
        </p:sp>
        <p:sp>
          <p:nvSpPr>
            <p:cNvPr id="50207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uk-UA" sz="4200" b="1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39" name="Group 17"/>
          <p:cNvGrpSpPr>
            <a:grpSpLocks/>
          </p:cNvGrpSpPr>
          <p:nvPr/>
        </p:nvGrpSpPr>
        <p:grpSpPr bwMode="auto">
          <a:xfrm>
            <a:off x="3881438" y="4286248"/>
            <a:ext cx="10394157" cy="842963"/>
            <a:chOff x="1296" y="3244"/>
            <a:chExt cx="4365" cy="354"/>
          </a:xfrm>
        </p:grpSpPr>
        <p:sp>
          <p:nvSpPr>
            <p:cNvPr id="50202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700"/>
            </a:p>
          </p:txBody>
        </p:sp>
        <p:sp>
          <p:nvSpPr>
            <p:cNvPr id="50203" name="Text Box 20"/>
            <p:cNvSpPr txBox="1">
              <a:spLocks noChangeArrowheads="1"/>
            </p:cNvSpPr>
            <p:nvPr/>
          </p:nvSpPr>
          <p:spPr bwMode="gray">
            <a:xfrm>
              <a:off x="1817" y="3249"/>
              <a:ext cx="384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800" b="1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орієнтація на потреби учня</a:t>
              </a:r>
            </a:p>
          </p:txBody>
        </p:sp>
        <p:sp>
          <p:nvSpPr>
            <p:cNvPr id="50204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uk-UA" sz="4200" b="1">
                  <a:solidFill>
                    <a:srgbClr val="05143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44" name="Group 22"/>
          <p:cNvGrpSpPr>
            <a:grpSpLocks/>
          </p:cNvGrpSpPr>
          <p:nvPr/>
        </p:nvGrpSpPr>
        <p:grpSpPr bwMode="auto">
          <a:xfrm>
            <a:off x="3921920" y="6736561"/>
            <a:ext cx="9085808" cy="888206"/>
            <a:chOff x="1296" y="3207"/>
            <a:chExt cx="3483" cy="373"/>
          </a:xfrm>
        </p:grpSpPr>
        <p:sp>
          <p:nvSpPr>
            <p:cNvPr id="50199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700"/>
            </a:p>
          </p:txBody>
        </p:sp>
        <p:sp>
          <p:nvSpPr>
            <p:cNvPr id="50200" name="Text Box 25"/>
            <p:cNvSpPr txBox="1">
              <a:spLocks noChangeArrowheads="1"/>
            </p:cNvSpPr>
            <p:nvPr/>
          </p:nvSpPr>
          <p:spPr bwMode="gray">
            <a:xfrm>
              <a:off x="1778" y="3207"/>
              <a:ext cx="300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800" b="1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педагогіка партнерства</a:t>
              </a:r>
              <a:endParaRPr lang="en-US" altLang="uk-UA" sz="48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201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uk-UA" sz="4200" b="1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49" name="Group 7"/>
          <p:cNvGrpSpPr>
            <a:grpSpLocks/>
          </p:cNvGrpSpPr>
          <p:nvPr/>
        </p:nvGrpSpPr>
        <p:grpSpPr bwMode="auto">
          <a:xfrm>
            <a:off x="3802857" y="8103399"/>
            <a:ext cx="11065668" cy="897732"/>
            <a:chOff x="1296" y="2044"/>
            <a:chExt cx="4647" cy="377"/>
          </a:xfrm>
        </p:grpSpPr>
        <p:sp>
          <p:nvSpPr>
            <p:cNvPr id="50196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700"/>
            </a:p>
          </p:txBody>
        </p:sp>
        <p:sp>
          <p:nvSpPr>
            <p:cNvPr id="50197" name="Text Box 10"/>
            <p:cNvSpPr txBox="1">
              <a:spLocks noChangeArrowheads="1"/>
            </p:cNvSpPr>
            <p:nvPr/>
          </p:nvSpPr>
          <p:spPr bwMode="gray">
            <a:xfrm>
              <a:off x="1800" y="2072"/>
              <a:ext cx="4143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800" b="1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наскрізний процес виховання</a:t>
              </a:r>
            </a:p>
          </p:txBody>
        </p:sp>
        <p:sp>
          <p:nvSpPr>
            <p:cNvPr id="50198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200" b="1">
                  <a:solidFill>
                    <a:srgbClr val="05143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altLang="uk-UA" sz="4200" b="1">
                <a:solidFill>
                  <a:srgbClr val="05143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12"/>
          <p:cNvGrpSpPr>
            <a:grpSpLocks/>
          </p:cNvGrpSpPr>
          <p:nvPr/>
        </p:nvGrpSpPr>
        <p:grpSpPr bwMode="auto">
          <a:xfrm>
            <a:off x="3819526" y="9234490"/>
            <a:ext cx="10456070" cy="871538"/>
            <a:chOff x="1275" y="2624"/>
            <a:chExt cx="4391" cy="366"/>
          </a:xfrm>
        </p:grpSpPr>
        <p:sp>
          <p:nvSpPr>
            <p:cNvPr id="50193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2700"/>
            </a:p>
          </p:txBody>
        </p:sp>
        <p:sp>
          <p:nvSpPr>
            <p:cNvPr id="50194" name="Text Box 15"/>
            <p:cNvSpPr txBox="1">
              <a:spLocks noChangeArrowheads="1"/>
            </p:cNvSpPr>
            <p:nvPr/>
          </p:nvSpPr>
          <p:spPr bwMode="gray">
            <a:xfrm>
              <a:off x="1834" y="2638"/>
              <a:ext cx="383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800" b="1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ефективне управління</a:t>
              </a:r>
            </a:p>
          </p:txBody>
        </p:sp>
        <p:sp>
          <p:nvSpPr>
            <p:cNvPr id="50195" name="Text Box 16"/>
            <p:cNvSpPr txBox="1">
              <a:spLocks noChangeArrowheads="1"/>
            </p:cNvSpPr>
            <p:nvPr/>
          </p:nvSpPr>
          <p:spPr bwMode="gray">
            <a:xfrm>
              <a:off x="1275" y="2624"/>
              <a:ext cx="22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uk-UA" altLang="uk-UA" sz="4200" b="1">
                  <a:solidFill>
                    <a:srgbClr val="05143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altLang="uk-UA" sz="4200" b="1">
                <a:solidFill>
                  <a:srgbClr val="05143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2" name="Freeform 3"/>
          <p:cNvSpPr/>
          <p:nvPr/>
        </p:nvSpPr>
        <p:spPr>
          <a:xfrm>
            <a:off x="14275594" y="6507888"/>
            <a:ext cx="4012405" cy="3582267"/>
          </a:xfrm>
          <a:custGeom>
            <a:avLst/>
            <a:gdLst/>
            <a:ahLst/>
            <a:cxnLst/>
            <a:rect l="l" t="t" r="r" b="b"/>
            <a:pathLst>
              <a:path w="8000092" h="5465063">
                <a:moveTo>
                  <a:pt x="0" y="0"/>
                </a:moveTo>
                <a:lnTo>
                  <a:pt x="8000092" y="0"/>
                </a:lnTo>
                <a:lnTo>
                  <a:pt x="8000092" y="5465063"/>
                </a:lnTo>
                <a:lnTo>
                  <a:pt x="0" y="5465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3" name="Freeform 4"/>
          <p:cNvSpPr/>
          <p:nvPr/>
        </p:nvSpPr>
        <p:spPr>
          <a:xfrm>
            <a:off x="-63186" y="0"/>
            <a:ext cx="2183772" cy="3193817"/>
          </a:xfrm>
          <a:custGeom>
            <a:avLst/>
            <a:gdLst/>
            <a:ahLst/>
            <a:cxnLst/>
            <a:rect l="l" t="t" r="r" b="b"/>
            <a:pathLst>
              <a:path w="2183772" h="3193817">
                <a:moveTo>
                  <a:pt x="0" y="0"/>
                </a:moveTo>
                <a:lnTo>
                  <a:pt x="2183772" y="0"/>
                </a:lnTo>
                <a:lnTo>
                  <a:pt x="2183772" y="3193817"/>
                </a:lnTo>
                <a:lnTo>
                  <a:pt x="0" y="31938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5" name="Freeform 3"/>
          <p:cNvSpPr/>
          <p:nvPr/>
        </p:nvSpPr>
        <p:spPr>
          <a:xfrm flipH="1">
            <a:off x="276118" y="5905500"/>
            <a:ext cx="3251014" cy="4547940"/>
          </a:xfrm>
          <a:custGeom>
            <a:avLst/>
            <a:gdLst/>
            <a:ahLst/>
            <a:cxnLst/>
            <a:rect l="l" t="t" r="r" b="b"/>
            <a:pathLst>
              <a:path w="6334657" h="5814687">
                <a:moveTo>
                  <a:pt x="6334657" y="0"/>
                </a:moveTo>
                <a:lnTo>
                  <a:pt x="0" y="0"/>
                </a:lnTo>
                <a:lnTo>
                  <a:pt x="0" y="5814687"/>
                </a:lnTo>
                <a:lnTo>
                  <a:pt x="6334657" y="5814687"/>
                </a:lnTo>
                <a:lnTo>
                  <a:pt x="633465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7938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8" grpId="0" animBg="1"/>
      <p:bldP spid="62" grpId="0" animBg="1"/>
      <p:bldP spid="61" grpId="0" animBg="1"/>
      <p:bldP spid="60" grpId="0" animBg="1"/>
      <p:bldP spid="59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79203" y="5200368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79203" y="7100412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5595" y="2676493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6792" y="5787942"/>
            <a:ext cx="6585995" cy="4499058"/>
          </a:xfrm>
          <a:custGeom>
            <a:avLst/>
            <a:gdLst/>
            <a:ahLst/>
            <a:cxnLst/>
            <a:rect l="l" t="t" r="r" b="b"/>
            <a:pathLst>
              <a:path w="6585995" h="4499058">
                <a:moveTo>
                  <a:pt x="0" y="0"/>
                </a:moveTo>
                <a:lnTo>
                  <a:pt x="6585995" y="0"/>
                </a:lnTo>
                <a:lnTo>
                  <a:pt x="6585995" y="4499058"/>
                </a:lnTo>
                <a:lnTo>
                  <a:pt x="0" y="44990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00984" y="1252392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2" y="0"/>
                </a:lnTo>
                <a:lnTo>
                  <a:pt x="2010612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25641" y="2690699"/>
            <a:ext cx="1211294" cy="2057400"/>
          </a:xfrm>
          <a:custGeom>
            <a:avLst/>
            <a:gdLst/>
            <a:ahLst/>
            <a:cxnLst/>
            <a:rect l="l" t="t" r="r" b="b"/>
            <a:pathLst>
              <a:path w="1211294" h="2057400">
                <a:moveTo>
                  <a:pt x="0" y="0"/>
                </a:moveTo>
                <a:lnTo>
                  <a:pt x="1211295" y="0"/>
                </a:lnTo>
                <a:lnTo>
                  <a:pt x="12112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5558809" y="390388"/>
            <a:ext cx="12379885" cy="9699324"/>
          </a:xfrm>
          <a:custGeom>
            <a:avLst/>
            <a:gdLst/>
            <a:ahLst/>
            <a:cxnLst/>
            <a:rect l="l" t="t" r="r" b="b"/>
            <a:pathLst>
              <a:path w="12379885" h="9699324">
                <a:moveTo>
                  <a:pt x="0" y="0"/>
                </a:moveTo>
                <a:lnTo>
                  <a:pt x="12379885" y="0"/>
                </a:lnTo>
                <a:lnTo>
                  <a:pt x="12379885" y="9699324"/>
                </a:lnTo>
                <a:lnTo>
                  <a:pt x="0" y="969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072" t="-4120" b="-4120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2879305" y="1850160"/>
            <a:ext cx="7122905" cy="2441841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Розширення співробітництва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між школою та громадськістю,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вихід на всеукраїнський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та міжнародний рівні</a:t>
            </a:r>
            <a:endParaRPr lang="ru-RU" altLang="uk-UA" sz="3300" b="1">
              <a:solidFill>
                <a:srgbClr val="06183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2393157" y="147638"/>
            <a:ext cx="13123068" cy="1428750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6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СУЧАСНА УСПІШНА ШКОЛА</a:t>
            </a:r>
            <a:endParaRPr lang="ru-RU" altLang="uk-UA" sz="6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8897873" y="6737126"/>
            <a:ext cx="6834860" cy="1646735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Прогресивна команда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адміністрації, високий рівень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професіоналізму вчителів</a:t>
            </a: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2490997" y="4621479"/>
            <a:ext cx="6181064" cy="1729869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Сучасна матеріально-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технічна база та сучасний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естетичний вигляд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490997" y="6737126"/>
            <a:ext cx="6112943" cy="1646735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Висока результативність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ЗНО, вступу випускників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 ВНЗ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715508" y="8714612"/>
            <a:ext cx="3240360" cy="1424780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Підвищення</a:t>
            </a:r>
          </a:p>
          <a:p>
            <a:pPr algn="ctr" eaLnBrk="1" hangingPunct="1">
              <a:defRPr/>
            </a:pPr>
            <a:r>
              <a:rPr lang="uk-UA" altLang="uk-UA" sz="33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іміджу ліцею</a:t>
            </a: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12683395" y="4611938"/>
            <a:ext cx="3200099" cy="1739411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Здійснення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інноваційної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діяльності</a:t>
            </a: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897873" y="4621480"/>
            <a:ext cx="3559709" cy="1739411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Забезпечення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якісного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рівня знань</a:t>
            </a: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8603939" y="8692543"/>
            <a:ext cx="6048672" cy="1388711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Позитивний мікроклімат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 колективі, спільна ідея</a:t>
            </a: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10483262" y="1667789"/>
            <a:ext cx="4536504" cy="2715615"/>
          </a:xfrm>
          <a:prstGeom prst="round2Diag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alpha val="0"/>
                </a:schemeClr>
              </a:gs>
            </a:gsLst>
            <a:lin ang="2700000" scaled="1"/>
            <a:tileRect/>
          </a:gradFill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Висока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результативність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участі в обласних,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Всеукраїнських </a:t>
            </a:r>
          </a:p>
          <a:p>
            <a:pPr algn="ctr" eaLnBrk="1" hangingPunct="1">
              <a:defRPr/>
            </a:pPr>
            <a:r>
              <a:rPr lang="uk-UA" altLang="uk-UA" sz="3300" b="1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конкурсах</a:t>
            </a:r>
          </a:p>
        </p:txBody>
      </p:sp>
      <p:sp>
        <p:nvSpPr>
          <p:cNvPr id="21" name="Freeform 5"/>
          <p:cNvSpPr/>
          <p:nvPr/>
        </p:nvSpPr>
        <p:spPr>
          <a:xfrm rot="2700000">
            <a:off x="-307354" y="237288"/>
            <a:ext cx="2122226" cy="3209415"/>
          </a:xfrm>
          <a:custGeom>
            <a:avLst/>
            <a:gdLst/>
            <a:ahLst/>
            <a:cxnLst/>
            <a:rect l="l" t="t" r="r" b="b"/>
            <a:pathLst>
              <a:path w="2122226" h="3209415">
                <a:moveTo>
                  <a:pt x="0" y="0"/>
                </a:moveTo>
                <a:lnTo>
                  <a:pt x="2122225" y="0"/>
                </a:lnTo>
                <a:lnTo>
                  <a:pt x="2122225" y="3209415"/>
                </a:lnTo>
                <a:lnTo>
                  <a:pt x="0" y="3209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4"/>
          <p:cNvSpPr/>
          <p:nvPr/>
        </p:nvSpPr>
        <p:spPr>
          <a:xfrm rot="619289">
            <a:off x="14930997" y="2440481"/>
            <a:ext cx="4050038" cy="1169449"/>
          </a:xfrm>
          <a:custGeom>
            <a:avLst/>
            <a:gdLst/>
            <a:ahLst/>
            <a:cxnLst/>
            <a:rect l="l" t="t" r="r" b="b"/>
            <a:pathLst>
              <a:path w="4050038" h="1169449">
                <a:moveTo>
                  <a:pt x="0" y="0"/>
                </a:moveTo>
                <a:lnTo>
                  <a:pt x="4050038" y="0"/>
                </a:lnTo>
                <a:lnTo>
                  <a:pt x="4050038" y="1169449"/>
                </a:lnTo>
                <a:lnTo>
                  <a:pt x="0" y="1169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7"/>
          <p:cNvSpPr/>
          <p:nvPr/>
        </p:nvSpPr>
        <p:spPr>
          <a:xfrm>
            <a:off x="753759" y="7198390"/>
            <a:ext cx="1136076" cy="2370941"/>
          </a:xfrm>
          <a:custGeom>
            <a:avLst/>
            <a:gdLst/>
            <a:ahLst/>
            <a:cxnLst/>
            <a:rect l="l" t="t" r="r" b="b"/>
            <a:pathLst>
              <a:path w="1136076" h="2370941">
                <a:moveTo>
                  <a:pt x="0" y="0"/>
                </a:moveTo>
                <a:lnTo>
                  <a:pt x="1136076" y="0"/>
                </a:lnTo>
                <a:lnTo>
                  <a:pt x="1136076" y="2370941"/>
                </a:lnTo>
                <a:lnTo>
                  <a:pt x="0" y="2370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3"/>
          <p:cNvSpPr/>
          <p:nvPr/>
        </p:nvSpPr>
        <p:spPr>
          <a:xfrm>
            <a:off x="15516225" y="6701661"/>
            <a:ext cx="2847975" cy="3379594"/>
          </a:xfrm>
          <a:custGeom>
            <a:avLst/>
            <a:gdLst/>
            <a:ahLst/>
            <a:cxnLst/>
            <a:rect l="l" t="t" r="r" b="b"/>
            <a:pathLst>
              <a:path w="5347636" h="3836929">
                <a:moveTo>
                  <a:pt x="0" y="0"/>
                </a:moveTo>
                <a:lnTo>
                  <a:pt x="5347636" y="0"/>
                </a:lnTo>
                <a:lnTo>
                  <a:pt x="5347636" y="3836929"/>
                </a:lnTo>
                <a:lnTo>
                  <a:pt x="0" y="38369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48503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8"/>
          <p:cNvSpPr>
            <a:spLocks noChangeArrowheads="1"/>
          </p:cNvSpPr>
          <p:nvPr/>
        </p:nvSpPr>
        <p:spPr bwMode="auto">
          <a:xfrm>
            <a:off x="2393158" y="147638"/>
            <a:ext cx="13339763" cy="1266825"/>
          </a:xfrm>
          <a:prstGeom prst="foldedCorner">
            <a:avLst>
              <a:gd name="adj" fmla="val 12500"/>
            </a:avLst>
          </a:prstGeom>
          <a:solidFill>
            <a:srgbClr val="0033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63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КАДРОВА ПОЛІТИКА ЗАКЛАДУ</a:t>
            </a:r>
            <a:endParaRPr lang="ru-RU" altLang="uk-UA" sz="63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auto">
          <a:xfrm>
            <a:off x="4067176" y="1666875"/>
            <a:ext cx="10063163" cy="1047750"/>
          </a:xfrm>
          <a:prstGeom prst="foldedCorner">
            <a:avLst>
              <a:gd name="adj" fmla="val 12500"/>
            </a:avLst>
          </a:prstGeom>
          <a:ln w="19050">
            <a:solidFill>
              <a:srgbClr val="003366"/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3">
            <a:schemeClr val="lt2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54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ПЕРШОЧЕРГОВІ ЗАВДАННЯ</a:t>
            </a:r>
            <a:endParaRPr lang="ru-RU" altLang="uk-UA" sz="5400" dirty="0">
              <a:solidFill>
                <a:srgbClr val="00264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gray">
          <a:xfrm>
            <a:off x="3271838" y="2886075"/>
            <a:ext cx="11772900" cy="1595021"/>
          </a:xfrm>
          <a:prstGeom prst="bevel">
            <a:avLst/>
          </a:prstGeom>
          <a:ln w="19050">
            <a:solidFill>
              <a:srgbClr val="003366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lt2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uk-UA" sz="3600" b="1">
                <a:solidFill>
                  <a:srgbClr val="0E1E4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Створення умов для зростання професійної компетентності педагогів</a:t>
            </a:r>
            <a:endParaRPr lang="uk-UA" altLang="uk-UA" sz="3600">
              <a:solidFill>
                <a:srgbClr val="0E1E4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gray">
          <a:xfrm>
            <a:off x="3271838" y="8351045"/>
            <a:ext cx="12353925" cy="2331184"/>
          </a:xfrm>
          <a:prstGeom prst="bevel">
            <a:avLst/>
          </a:prstGeom>
          <a:ln w="19050">
            <a:solidFill>
              <a:srgbClr val="003366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lt2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uk-UA" sz="3600" b="1">
                <a:solidFill>
                  <a:srgbClr val="0E1E4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Створення атмосфери спільної відповідальності за результати освітньої діяльності </a:t>
            </a:r>
          </a:p>
        </p:txBody>
      </p:sp>
      <p:sp>
        <p:nvSpPr>
          <p:cNvPr id="82" name="Стрелка вправо 81"/>
          <p:cNvSpPr/>
          <p:nvPr/>
        </p:nvSpPr>
        <p:spPr>
          <a:xfrm>
            <a:off x="2393158" y="3219450"/>
            <a:ext cx="1231106" cy="68818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700"/>
          </a:p>
        </p:txBody>
      </p:sp>
      <p:sp>
        <p:nvSpPr>
          <p:cNvPr id="84" name="Text Box 4"/>
          <p:cNvSpPr txBox="1">
            <a:spLocks noChangeArrowheads="1"/>
          </p:cNvSpPr>
          <p:nvPr/>
        </p:nvSpPr>
        <p:spPr bwMode="gray">
          <a:xfrm>
            <a:off x="3271838" y="6536532"/>
            <a:ext cx="11772900" cy="1595021"/>
          </a:xfrm>
          <a:prstGeom prst="bevel">
            <a:avLst/>
          </a:prstGeom>
          <a:ln w="19050">
            <a:solidFill>
              <a:srgbClr val="003366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lt2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uk-UA" sz="3600" b="1">
                <a:solidFill>
                  <a:srgbClr val="0E1E4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Покращення соціально-психологічного</a:t>
            </a:r>
          </a:p>
          <a:p>
            <a:pPr algn="ctr">
              <a:defRPr/>
            </a:pPr>
            <a:r>
              <a:rPr lang="uk-UA" altLang="uk-UA" sz="3600" b="1">
                <a:solidFill>
                  <a:srgbClr val="0E1E4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клімату в педагогічному колективі</a:t>
            </a:r>
          </a:p>
        </p:txBody>
      </p:sp>
      <p:sp>
        <p:nvSpPr>
          <p:cNvPr id="85" name="Стрелка вправо 84"/>
          <p:cNvSpPr/>
          <p:nvPr/>
        </p:nvSpPr>
        <p:spPr>
          <a:xfrm>
            <a:off x="2393158" y="8582025"/>
            <a:ext cx="1231106" cy="68818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700"/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gray">
          <a:xfrm>
            <a:off x="3271838" y="4731545"/>
            <a:ext cx="11772900" cy="1595021"/>
          </a:xfrm>
          <a:prstGeom prst="bevel">
            <a:avLst/>
          </a:prstGeom>
          <a:ln w="19050">
            <a:solidFill>
              <a:srgbClr val="003366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lt2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uk-UA" sz="3600" b="1">
                <a:solidFill>
                  <a:srgbClr val="0E1E4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Заохочення до професійного зростання працівників</a:t>
            </a:r>
          </a:p>
        </p:txBody>
      </p:sp>
      <p:sp>
        <p:nvSpPr>
          <p:cNvPr id="87" name="Стрелка вправо 86"/>
          <p:cNvSpPr/>
          <p:nvPr/>
        </p:nvSpPr>
        <p:spPr>
          <a:xfrm>
            <a:off x="2393158" y="6734175"/>
            <a:ext cx="1231106" cy="68818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700"/>
          </a:p>
        </p:txBody>
      </p:sp>
      <p:sp>
        <p:nvSpPr>
          <p:cNvPr id="8" name="Стрелка вправо 7"/>
          <p:cNvSpPr/>
          <p:nvPr/>
        </p:nvSpPr>
        <p:spPr>
          <a:xfrm>
            <a:off x="2393158" y="4931570"/>
            <a:ext cx="1231106" cy="68818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700"/>
          </a:p>
        </p:txBody>
      </p:sp>
      <p:sp>
        <p:nvSpPr>
          <p:cNvPr id="12" name="Freeform 4"/>
          <p:cNvSpPr/>
          <p:nvPr/>
        </p:nvSpPr>
        <p:spPr>
          <a:xfrm>
            <a:off x="-762000" y="7422357"/>
            <a:ext cx="4666538" cy="3138247"/>
          </a:xfrm>
          <a:custGeom>
            <a:avLst/>
            <a:gdLst/>
            <a:ahLst/>
            <a:cxnLst/>
            <a:rect l="l" t="t" r="r" b="b"/>
            <a:pathLst>
              <a:path w="4666538" h="3138247">
                <a:moveTo>
                  <a:pt x="0" y="0"/>
                </a:moveTo>
                <a:lnTo>
                  <a:pt x="4666538" y="0"/>
                </a:lnTo>
                <a:lnTo>
                  <a:pt x="4666538" y="3138247"/>
                </a:lnTo>
                <a:lnTo>
                  <a:pt x="0" y="3138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rot="-1541413">
            <a:off x="15890760" y="647524"/>
            <a:ext cx="2337775" cy="3535387"/>
          </a:xfrm>
          <a:custGeom>
            <a:avLst/>
            <a:gdLst/>
            <a:ahLst/>
            <a:cxnLst/>
            <a:rect l="l" t="t" r="r" b="b"/>
            <a:pathLst>
              <a:path w="2337775" h="3535387">
                <a:moveTo>
                  <a:pt x="0" y="0"/>
                </a:moveTo>
                <a:lnTo>
                  <a:pt x="2337775" y="0"/>
                </a:lnTo>
                <a:lnTo>
                  <a:pt x="2337775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5"/>
          <p:cNvSpPr/>
          <p:nvPr/>
        </p:nvSpPr>
        <p:spPr>
          <a:xfrm rot="-2700000" flipH="1">
            <a:off x="366802" y="394223"/>
            <a:ext cx="2488436" cy="2889331"/>
          </a:xfrm>
          <a:custGeom>
            <a:avLst/>
            <a:gdLst/>
            <a:ahLst/>
            <a:cxnLst/>
            <a:rect l="l" t="t" r="r" b="b"/>
            <a:pathLst>
              <a:path w="2488436" h="2889331">
                <a:moveTo>
                  <a:pt x="2488436" y="0"/>
                </a:moveTo>
                <a:lnTo>
                  <a:pt x="0" y="0"/>
                </a:lnTo>
                <a:lnTo>
                  <a:pt x="0" y="2889331"/>
                </a:lnTo>
                <a:lnTo>
                  <a:pt x="2488436" y="2889331"/>
                </a:lnTo>
                <a:lnTo>
                  <a:pt x="248843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9"/>
          <p:cNvSpPr/>
          <p:nvPr/>
        </p:nvSpPr>
        <p:spPr>
          <a:xfrm>
            <a:off x="16054341" y="6789681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8"/>
                </a:lnTo>
                <a:lnTo>
                  <a:pt x="0" y="24670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6106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2" grpId="0" animBg="1"/>
      <p:bldP spid="85" grpId="0" animBg="1"/>
      <p:bldP spid="8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79203" y="5200368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79203" y="7100412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5595" y="2676493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6792" y="5787942"/>
            <a:ext cx="6585995" cy="4499058"/>
          </a:xfrm>
          <a:custGeom>
            <a:avLst/>
            <a:gdLst/>
            <a:ahLst/>
            <a:cxnLst/>
            <a:rect l="l" t="t" r="r" b="b"/>
            <a:pathLst>
              <a:path w="6585995" h="4499058">
                <a:moveTo>
                  <a:pt x="0" y="0"/>
                </a:moveTo>
                <a:lnTo>
                  <a:pt x="6585995" y="0"/>
                </a:lnTo>
                <a:lnTo>
                  <a:pt x="6585995" y="4499058"/>
                </a:lnTo>
                <a:lnTo>
                  <a:pt x="0" y="44990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00984" y="1252392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2" y="0"/>
                </a:lnTo>
                <a:lnTo>
                  <a:pt x="2010612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25641" y="2690699"/>
            <a:ext cx="1211294" cy="2057400"/>
          </a:xfrm>
          <a:custGeom>
            <a:avLst/>
            <a:gdLst/>
            <a:ahLst/>
            <a:cxnLst/>
            <a:rect l="l" t="t" r="r" b="b"/>
            <a:pathLst>
              <a:path w="1211294" h="2057400">
                <a:moveTo>
                  <a:pt x="0" y="0"/>
                </a:moveTo>
                <a:lnTo>
                  <a:pt x="1211295" y="0"/>
                </a:lnTo>
                <a:lnTo>
                  <a:pt x="12112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9" name="Picture 2" descr="Дякую за уваг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12268200" cy="1028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79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68157" y="5876336"/>
            <a:ext cx="7988015" cy="4867696"/>
          </a:xfrm>
          <a:custGeom>
            <a:avLst/>
            <a:gdLst/>
            <a:ahLst/>
            <a:cxnLst/>
            <a:rect l="l" t="t" r="r" b="b"/>
            <a:pathLst>
              <a:path w="7988015" h="4867696">
                <a:moveTo>
                  <a:pt x="0" y="0"/>
                </a:moveTo>
                <a:lnTo>
                  <a:pt x="7988015" y="0"/>
                </a:lnTo>
                <a:lnTo>
                  <a:pt x="7988015" y="4867697"/>
                </a:lnTo>
                <a:lnTo>
                  <a:pt x="0" y="4867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76886" y="1621496"/>
            <a:ext cx="1440180" cy="4114800"/>
          </a:xfrm>
          <a:custGeom>
            <a:avLst/>
            <a:gdLst/>
            <a:ahLst/>
            <a:cxnLst/>
            <a:rect l="l" t="t" r="r" b="b"/>
            <a:pathLst>
              <a:path w="1440180" h="4114800">
                <a:moveTo>
                  <a:pt x="0" y="0"/>
                </a:moveTo>
                <a:lnTo>
                  <a:pt x="1440180" y="0"/>
                </a:lnTo>
                <a:lnTo>
                  <a:pt x="1440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312703" y="902429"/>
            <a:ext cx="3183718" cy="2776467"/>
          </a:xfrm>
          <a:custGeom>
            <a:avLst/>
            <a:gdLst/>
            <a:ahLst/>
            <a:cxnLst/>
            <a:rect l="l" t="t" r="r" b="b"/>
            <a:pathLst>
              <a:path w="3183718" h="2776467">
                <a:moveTo>
                  <a:pt x="0" y="0"/>
                </a:moveTo>
                <a:lnTo>
                  <a:pt x="3183717" y="0"/>
                </a:lnTo>
                <a:lnTo>
                  <a:pt x="3183717" y="2776467"/>
                </a:lnTo>
                <a:lnTo>
                  <a:pt x="0" y="2776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85846" y="1656463"/>
            <a:ext cx="1291254" cy="2694791"/>
          </a:xfrm>
          <a:custGeom>
            <a:avLst/>
            <a:gdLst/>
            <a:ahLst/>
            <a:cxnLst/>
            <a:rect l="l" t="t" r="r" b="b"/>
            <a:pathLst>
              <a:path w="1291254" h="2694791">
                <a:moveTo>
                  <a:pt x="0" y="0"/>
                </a:moveTo>
                <a:lnTo>
                  <a:pt x="1291254" y="0"/>
                </a:lnTo>
                <a:lnTo>
                  <a:pt x="1291254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85886" y="111480"/>
            <a:ext cx="10362807" cy="8661869"/>
          </a:xfrm>
          <a:custGeom>
            <a:avLst/>
            <a:gdLst/>
            <a:ahLst/>
            <a:cxnLst/>
            <a:rect l="l" t="t" r="r" b="b"/>
            <a:pathLst>
              <a:path w="10362807" h="8661869">
                <a:moveTo>
                  <a:pt x="0" y="0"/>
                </a:moveTo>
                <a:lnTo>
                  <a:pt x="10362807" y="0"/>
                </a:lnTo>
                <a:lnTo>
                  <a:pt x="10362807" y="8661869"/>
                </a:lnTo>
                <a:lnTo>
                  <a:pt x="0" y="8661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855" t="-235" r="-5855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700" y="3666274"/>
            <a:ext cx="6334657" cy="5814687"/>
          </a:xfrm>
          <a:custGeom>
            <a:avLst/>
            <a:gdLst/>
            <a:ahLst/>
            <a:cxnLst/>
            <a:rect l="l" t="t" r="r" b="b"/>
            <a:pathLst>
              <a:path w="6334657" h="5814687">
                <a:moveTo>
                  <a:pt x="6334657" y="0"/>
                </a:moveTo>
                <a:lnTo>
                  <a:pt x="0" y="0"/>
                </a:lnTo>
                <a:lnTo>
                  <a:pt x="0" y="5814687"/>
                </a:lnTo>
                <a:lnTo>
                  <a:pt x="6334657" y="5814687"/>
                </a:lnTo>
                <a:lnTo>
                  <a:pt x="63346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9289">
            <a:off x="12242047" y="1744840"/>
            <a:ext cx="4050038" cy="1169449"/>
          </a:xfrm>
          <a:custGeom>
            <a:avLst/>
            <a:gdLst/>
            <a:ahLst/>
            <a:cxnLst/>
            <a:rect l="l" t="t" r="r" b="b"/>
            <a:pathLst>
              <a:path w="4050038" h="1169449">
                <a:moveTo>
                  <a:pt x="0" y="0"/>
                </a:moveTo>
                <a:lnTo>
                  <a:pt x="4050038" y="0"/>
                </a:lnTo>
                <a:lnTo>
                  <a:pt x="4050038" y="1169449"/>
                </a:lnTo>
                <a:lnTo>
                  <a:pt x="0" y="1169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700000">
            <a:off x="-561993" y="724857"/>
            <a:ext cx="2122226" cy="3209415"/>
          </a:xfrm>
          <a:custGeom>
            <a:avLst/>
            <a:gdLst/>
            <a:ahLst/>
            <a:cxnLst/>
            <a:rect l="l" t="t" r="r" b="b"/>
            <a:pathLst>
              <a:path w="2122226" h="3209415">
                <a:moveTo>
                  <a:pt x="0" y="0"/>
                </a:moveTo>
                <a:lnTo>
                  <a:pt x="2122225" y="0"/>
                </a:lnTo>
                <a:lnTo>
                  <a:pt x="2122225" y="3209415"/>
                </a:lnTo>
                <a:lnTo>
                  <a:pt x="0" y="3209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8181631" y="8378186"/>
            <a:ext cx="3110650" cy="1261110"/>
          </a:xfrm>
          <a:custGeom>
            <a:avLst/>
            <a:gdLst/>
            <a:ahLst/>
            <a:cxnLst/>
            <a:rect l="l" t="t" r="r" b="b"/>
            <a:pathLst>
              <a:path w="3110650" h="1261110">
                <a:moveTo>
                  <a:pt x="0" y="0"/>
                </a:moveTo>
                <a:lnTo>
                  <a:pt x="3110650" y="0"/>
                </a:lnTo>
                <a:lnTo>
                  <a:pt x="3110650" y="1261109"/>
                </a:lnTo>
                <a:lnTo>
                  <a:pt x="0" y="1261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86595" y="2275043"/>
            <a:ext cx="1136076" cy="2370941"/>
          </a:xfrm>
          <a:custGeom>
            <a:avLst/>
            <a:gdLst/>
            <a:ahLst/>
            <a:cxnLst/>
            <a:rect l="l" t="t" r="r" b="b"/>
            <a:pathLst>
              <a:path w="1136076" h="2370941">
                <a:moveTo>
                  <a:pt x="0" y="0"/>
                </a:moveTo>
                <a:lnTo>
                  <a:pt x="1136076" y="0"/>
                </a:lnTo>
                <a:lnTo>
                  <a:pt x="1136076" y="2370941"/>
                </a:lnTo>
                <a:lnTo>
                  <a:pt x="0" y="2370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65637" y="487152"/>
            <a:ext cx="11090219" cy="8317664"/>
          </a:xfrm>
          <a:custGeom>
            <a:avLst/>
            <a:gdLst/>
            <a:ahLst/>
            <a:cxnLst/>
            <a:rect l="l" t="t" r="r" b="b"/>
            <a:pathLst>
              <a:path w="11090219" h="8317664">
                <a:moveTo>
                  <a:pt x="0" y="0"/>
                </a:moveTo>
                <a:lnTo>
                  <a:pt x="11090219" y="0"/>
                </a:lnTo>
                <a:lnTo>
                  <a:pt x="11090219" y="8317664"/>
                </a:lnTo>
                <a:lnTo>
                  <a:pt x="0" y="831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65270" y="-263227"/>
            <a:ext cx="6022730" cy="11596111"/>
          </a:xfrm>
          <a:custGeom>
            <a:avLst/>
            <a:gdLst/>
            <a:ahLst/>
            <a:cxnLst/>
            <a:rect l="l" t="t" r="r" b="b"/>
            <a:pathLst>
              <a:path w="6022730" h="11596111">
                <a:moveTo>
                  <a:pt x="0" y="0"/>
                </a:moveTo>
                <a:lnTo>
                  <a:pt x="6022730" y="0"/>
                </a:lnTo>
                <a:lnTo>
                  <a:pt x="6022730" y="11596111"/>
                </a:lnTo>
                <a:lnTo>
                  <a:pt x="0" y="11596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176111">
            <a:off x="603849" y="8128795"/>
            <a:ext cx="2900207" cy="3143856"/>
          </a:xfrm>
          <a:custGeom>
            <a:avLst/>
            <a:gdLst/>
            <a:ahLst/>
            <a:cxnLst/>
            <a:rect l="l" t="t" r="r" b="b"/>
            <a:pathLst>
              <a:path w="2900207" h="3143856">
                <a:moveTo>
                  <a:pt x="0" y="0"/>
                </a:moveTo>
                <a:lnTo>
                  <a:pt x="2900207" y="0"/>
                </a:lnTo>
                <a:lnTo>
                  <a:pt x="2900207" y="3143856"/>
                </a:lnTo>
                <a:lnTo>
                  <a:pt x="0" y="314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1641574">
            <a:off x="10218238" y="-1028700"/>
            <a:ext cx="2566607" cy="4114800"/>
          </a:xfrm>
          <a:custGeom>
            <a:avLst/>
            <a:gdLst/>
            <a:ahLst/>
            <a:cxnLst/>
            <a:rect l="l" t="t" r="r" b="b"/>
            <a:pathLst>
              <a:path w="2566607" h="4114800">
                <a:moveTo>
                  <a:pt x="0" y="0"/>
                </a:moveTo>
                <a:lnTo>
                  <a:pt x="2566607" y="0"/>
                </a:lnTo>
                <a:lnTo>
                  <a:pt x="2566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6711966" y="8229600"/>
            <a:ext cx="4538382" cy="4114800"/>
          </a:xfrm>
          <a:custGeom>
            <a:avLst/>
            <a:gdLst/>
            <a:ahLst/>
            <a:cxnLst/>
            <a:rect l="l" t="t" r="r" b="b"/>
            <a:pathLst>
              <a:path w="4538382" h="4114800">
                <a:moveTo>
                  <a:pt x="0" y="0"/>
                </a:moveTo>
                <a:lnTo>
                  <a:pt x="4538382" y="0"/>
                </a:lnTo>
                <a:lnTo>
                  <a:pt x="4538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9192" y="1131572"/>
            <a:ext cx="5896667" cy="1717404"/>
          </a:xfrm>
          <a:custGeom>
            <a:avLst/>
            <a:gdLst/>
            <a:ahLst/>
            <a:cxnLst/>
            <a:rect l="l" t="t" r="r" b="b"/>
            <a:pathLst>
              <a:path w="5896667" h="1717404">
                <a:moveTo>
                  <a:pt x="0" y="0"/>
                </a:moveTo>
                <a:lnTo>
                  <a:pt x="5896668" y="0"/>
                </a:lnTo>
                <a:lnTo>
                  <a:pt x="5896668" y="1717405"/>
                </a:lnTo>
                <a:lnTo>
                  <a:pt x="0" y="1717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5973" y="722858"/>
            <a:ext cx="11059016" cy="8148000"/>
          </a:xfrm>
          <a:custGeom>
            <a:avLst/>
            <a:gdLst/>
            <a:ahLst/>
            <a:cxnLst/>
            <a:rect l="l" t="t" r="r" b="b"/>
            <a:pathLst>
              <a:path w="11059016" h="8148000">
                <a:moveTo>
                  <a:pt x="0" y="0"/>
                </a:moveTo>
                <a:lnTo>
                  <a:pt x="11059016" y="0"/>
                </a:lnTo>
                <a:lnTo>
                  <a:pt x="11059016" y="8148000"/>
                </a:lnTo>
                <a:lnTo>
                  <a:pt x="0" y="8148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087" t="-5555" b="-400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88617" y="6701660"/>
            <a:ext cx="5347636" cy="3836929"/>
          </a:xfrm>
          <a:custGeom>
            <a:avLst/>
            <a:gdLst/>
            <a:ahLst/>
            <a:cxnLst/>
            <a:rect l="l" t="t" r="r" b="b"/>
            <a:pathLst>
              <a:path w="5347636" h="3836929">
                <a:moveTo>
                  <a:pt x="0" y="0"/>
                </a:moveTo>
                <a:lnTo>
                  <a:pt x="5347636" y="0"/>
                </a:lnTo>
                <a:lnTo>
                  <a:pt x="5347636" y="3836929"/>
                </a:lnTo>
                <a:lnTo>
                  <a:pt x="0" y="3836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4849" y="4435502"/>
            <a:ext cx="4666538" cy="3138247"/>
          </a:xfrm>
          <a:custGeom>
            <a:avLst/>
            <a:gdLst/>
            <a:ahLst/>
            <a:cxnLst/>
            <a:rect l="l" t="t" r="r" b="b"/>
            <a:pathLst>
              <a:path w="4666538" h="3138247">
                <a:moveTo>
                  <a:pt x="0" y="0"/>
                </a:moveTo>
                <a:lnTo>
                  <a:pt x="4666538" y="0"/>
                </a:lnTo>
                <a:lnTo>
                  <a:pt x="4666538" y="3138247"/>
                </a:lnTo>
                <a:lnTo>
                  <a:pt x="0" y="313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 flipH="1">
            <a:off x="-625541" y="8244824"/>
            <a:ext cx="2488436" cy="2889331"/>
          </a:xfrm>
          <a:custGeom>
            <a:avLst/>
            <a:gdLst/>
            <a:ahLst/>
            <a:cxnLst/>
            <a:rect l="l" t="t" r="r" b="b"/>
            <a:pathLst>
              <a:path w="2488436" h="2889331">
                <a:moveTo>
                  <a:pt x="2488436" y="0"/>
                </a:moveTo>
                <a:lnTo>
                  <a:pt x="0" y="0"/>
                </a:lnTo>
                <a:lnTo>
                  <a:pt x="0" y="2889331"/>
                </a:lnTo>
                <a:lnTo>
                  <a:pt x="2488436" y="2889331"/>
                </a:lnTo>
                <a:lnTo>
                  <a:pt x="248843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541413">
            <a:off x="15932853" y="1380285"/>
            <a:ext cx="2337775" cy="3535387"/>
          </a:xfrm>
          <a:custGeom>
            <a:avLst/>
            <a:gdLst/>
            <a:ahLst/>
            <a:cxnLst/>
            <a:rect l="l" t="t" r="r" b="b"/>
            <a:pathLst>
              <a:path w="2337775" h="3535387">
                <a:moveTo>
                  <a:pt x="0" y="0"/>
                </a:moveTo>
                <a:lnTo>
                  <a:pt x="2337775" y="0"/>
                </a:lnTo>
                <a:lnTo>
                  <a:pt x="2337775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0" y="8130860"/>
            <a:ext cx="6762253" cy="741030"/>
          </a:xfrm>
          <a:custGeom>
            <a:avLst/>
            <a:gdLst/>
            <a:ahLst/>
            <a:cxnLst/>
            <a:rect l="l" t="t" r="r" b="b"/>
            <a:pathLst>
              <a:path w="6762253" h="741030">
                <a:moveTo>
                  <a:pt x="0" y="0"/>
                </a:moveTo>
                <a:lnTo>
                  <a:pt x="6762253" y="0"/>
                </a:lnTo>
                <a:lnTo>
                  <a:pt x="6762253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8236" y="360848"/>
            <a:ext cx="1520927" cy="2105090"/>
          </a:xfrm>
          <a:custGeom>
            <a:avLst/>
            <a:gdLst/>
            <a:ahLst/>
            <a:cxnLst/>
            <a:rect l="l" t="t" r="r" b="b"/>
            <a:pathLst>
              <a:path w="1520927" h="2105090">
                <a:moveTo>
                  <a:pt x="0" y="0"/>
                </a:moveTo>
                <a:lnTo>
                  <a:pt x="1520928" y="0"/>
                </a:lnTo>
                <a:lnTo>
                  <a:pt x="1520928" y="2105090"/>
                </a:lnTo>
                <a:lnTo>
                  <a:pt x="0" y="21050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93742" y="8130860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8"/>
                </a:lnTo>
                <a:lnTo>
                  <a:pt x="0" y="24670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15469" y="539931"/>
            <a:ext cx="10766623" cy="8080194"/>
          </a:xfrm>
          <a:custGeom>
            <a:avLst/>
            <a:gdLst/>
            <a:ahLst/>
            <a:cxnLst/>
            <a:rect l="l" t="t" r="r" b="b"/>
            <a:pathLst>
              <a:path w="10766623" h="8080194">
                <a:moveTo>
                  <a:pt x="0" y="0"/>
                </a:moveTo>
                <a:lnTo>
                  <a:pt x="10766623" y="0"/>
                </a:lnTo>
                <a:lnTo>
                  <a:pt x="10766623" y="8080194"/>
                </a:lnTo>
                <a:lnTo>
                  <a:pt x="0" y="80801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478" r="-5024" b="-2478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5595" y="2676493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06792" y="5787942"/>
            <a:ext cx="6585995" cy="4499058"/>
          </a:xfrm>
          <a:custGeom>
            <a:avLst/>
            <a:gdLst/>
            <a:ahLst/>
            <a:cxnLst/>
            <a:rect l="l" t="t" r="r" b="b"/>
            <a:pathLst>
              <a:path w="6585995" h="4499058">
                <a:moveTo>
                  <a:pt x="0" y="0"/>
                </a:moveTo>
                <a:lnTo>
                  <a:pt x="6585995" y="0"/>
                </a:lnTo>
                <a:lnTo>
                  <a:pt x="6585995" y="4499058"/>
                </a:lnTo>
                <a:lnTo>
                  <a:pt x="0" y="4499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00984" y="1252392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2" y="0"/>
                </a:lnTo>
                <a:lnTo>
                  <a:pt x="2010612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53653" y="223692"/>
            <a:ext cx="1211294" cy="2057400"/>
          </a:xfrm>
          <a:custGeom>
            <a:avLst/>
            <a:gdLst/>
            <a:ahLst/>
            <a:cxnLst/>
            <a:rect l="l" t="t" r="r" b="b"/>
            <a:pathLst>
              <a:path w="1211294" h="2057400">
                <a:moveTo>
                  <a:pt x="0" y="0"/>
                </a:moveTo>
                <a:lnTo>
                  <a:pt x="1211294" y="0"/>
                </a:lnTo>
                <a:lnTo>
                  <a:pt x="12112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5124897" y="769662"/>
            <a:ext cx="10606577" cy="7564900"/>
          </a:xfrm>
          <a:custGeom>
            <a:avLst/>
            <a:gdLst/>
            <a:ahLst/>
            <a:cxnLst/>
            <a:rect l="l" t="t" r="r" b="b"/>
            <a:pathLst>
              <a:path w="10606577" h="7564900">
                <a:moveTo>
                  <a:pt x="0" y="0"/>
                </a:moveTo>
                <a:lnTo>
                  <a:pt x="10606577" y="0"/>
                </a:lnTo>
                <a:lnTo>
                  <a:pt x="10606577" y="7564900"/>
                </a:lnTo>
                <a:lnTo>
                  <a:pt x="0" y="7564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577" b="-2577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36844" y="4742710"/>
            <a:ext cx="7988015" cy="4867696"/>
          </a:xfrm>
          <a:custGeom>
            <a:avLst/>
            <a:gdLst/>
            <a:ahLst/>
            <a:cxnLst/>
            <a:rect l="l" t="t" r="r" b="b"/>
            <a:pathLst>
              <a:path w="7988015" h="4867696">
                <a:moveTo>
                  <a:pt x="0" y="0"/>
                </a:moveTo>
                <a:lnTo>
                  <a:pt x="7988015" y="0"/>
                </a:lnTo>
                <a:lnTo>
                  <a:pt x="7988015" y="4867696"/>
                </a:lnTo>
                <a:lnTo>
                  <a:pt x="0" y="4867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76886" y="1621496"/>
            <a:ext cx="1440180" cy="4114800"/>
          </a:xfrm>
          <a:custGeom>
            <a:avLst/>
            <a:gdLst/>
            <a:ahLst/>
            <a:cxnLst/>
            <a:rect l="l" t="t" r="r" b="b"/>
            <a:pathLst>
              <a:path w="1440180" h="4114800">
                <a:moveTo>
                  <a:pt x="0" y="0"/>
                </a:moveTo>
                <a:lnTo>
                  <a:pt x="1440180" y="0"/>
                </a:lnTo>
                <a:lnTo>
                  <a:pt x="1440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312703" y="902429"/>
            <a:ext cx="3183718" cy="2776467"/>
          </a:xfrm>
          <a:custGeom>
            <a:avLst/>
            <a:gdLst/>
            <a:ahLst/>
            <a:cxnLst/>
            <a:rect l="l" t="t" r="r" b="b"/>
            <a:pathLst>
              <a:path w="3183718" h="2776467">
                <a:moveTo>
                  <a:pt x="0" y="0"/>
                </a:moveTo>
                <a:lnTo>
                  <a:pt x="3183717" y="0"/>
                </a:lnTo>
                <a:lnTo>
                  <a:pt x="3183717" y="2776467"/>
                </a:lnTo>
                <a:lnTo>
                  <a:pt x="0" y="2776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85846" y="1656463"/>
            <a:ext cx="1291254" cy="2694791"/>
          </a:xfrm>
          <a:custGeom>
            <a:avLst/>
            <a:gdLst/>
            <a:ahLst/>
            <a:cxnLst/>
            <a:rect l="l" t="t" r="r" b="b"/>
            <a:pathLst>
              <a:path w="1291254" h="2694791">
                <a:moveTo>
                  <a:pt x="0" y="0"/>
                </a:moveTo>
                <a:lnTo>
                  <a:pt x="1291254" y="0"/>
                </a:lnTo>
                <a:lnTo>
                  <a:pt x="1291254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0174" y="1439371"/>
            <a:ext cx="10218958" cy="7408259"/>
          </a:xfrm>
          <a:custGeom>
            <a:avLst/>
            <a:gdLst/>
            <a:ahLst/>
            <a:cxnLst/>
            <a:rect l="l" t="t" r="r" b="b"/>
            <a:pathLst>
              <a:path w="10218958" h="7408259">
                <a:moveTo>
                  <a:pt x="0" y="0"/>
                </a:moveTo>
                <a:lnTo>
                  <a:pt x="10218958" y="0"/>
                </a:lnTo>
                <a:lnTo>
                  <a:pt x="10218958" y="7408258"/>
                </a:lnTo>
                <a:lnTo>
                  <a:pt x="0" y="7408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727" b="-1727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96337" y="-2638178"/>
            <a:ext cx="9156367" cy="5276356"/>
          </a:xfrm>
          <a:custGeom>
            <a:avLst/>
            <a:gdLst/>
            <a:ahLst/>
            <a:cxnLst/>
            <a:rect l="l" t="t" r="r" b="b"/>
            <a:pathLst>
              <a:path w="9156367" h="5276356">
                <a:moveTo>
                  <a:pt x="9156367" y="0"/>
                </a:moveTo>
                <a:lnTo>
                  <a:pt x="0" y="0"/>
                </a:lnTo>
                <a:lnTo>
                  <a:pt x="0" y="5276356"/>
                </a:lnTo>
                <a:lnTo>
                  <a:pt x="9156367" y="5276356"/>
                </a:lnTo>
                <a:lnTo>
                  <a:pt x="915636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64682" y="5143500"/>
            <a:ext cx="9587883" cy="8229600"/>
          </a:xfrm>
          <a:custGeom>
            <a:avLst/>
            <a:gdLst/>
            <a:ahLst/>
            <a:cxnLst/>
            <a:rect l="l" t="t" r="r" b="b"/>
            <a:pathLst>
              <a:path w="9587883" h="8229600">
                <a:moveTo>
                  <a:pt x="0" y="0"/>
                </a:moveTo>
                <a:lnTo>
                  <a:pt x="9587884" y="0"/>
                </a:lnTo>
                <a:lnTo>
                  <a:pt x="9587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2959">
            <a:off x="-298356" y="7415255"/>
            <a:ext cx="3002924" cy="1843045"/>
          </a:xfrm>
          <a:custGeom>
            <a:avLst/>
            <a:gdLst/>
            <a:ahLst/>
            <a:cxnLst/>
            <a:rect l="l" t="t" r="r" b="b"/>
            <a:pathLst>
              <a:path w="3002924" h="1843045">
                <a:moveTo>
                  <a:pt x="0" y="0"/>
                </a:moveTo>
                <a:lnTo>
                  <a:pt x="3002924" y="0"/>
                </a:lnTo>
                <a:lnTo>
                  <a:pt x="3002924" y="1843045"/>
                </a:lnTo>
                <a:lnTo>
                  <a:pt x="0" y="1843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364716" y="-329695"/>
            <a:ext cx="5014896" cy="3372517"/>
          </a:xfrm>
          <a:custGeom>
            <a:avLst/>
            <a:gdLst/>
            <a:ahLst/>
            <a:cxnLst/>
            <a:rect l="l" t="t" r="r" b="b"/>
            <a:pathLst>
              <a:path w="5014896" h="3372517">
                <a:moveTo>
                  <a:pt x="0" y="0"/>
                </a:moveTo>
                <a:lnTo>
                  <a:pt x="5014895" y="0"/>
                </a:lnTo>
                <a:lnTo>
                  <a:pt x="5014895" y="3372517"/>
                </a:lnTo>
                <a:lnTo>
                  <a:pt x="0" y="3372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961833" y="2638178"/>
            <a:ext cx="4329877" cy="1345870"/>
          </a:xfrm>
          <a:custGeom>
            <a:avLst/>
            <a:gdLst/>
            <a:ahLst/>
            <a:cxnLst/>
            <a:rect l="l" t="t" r="r" b="b"/>
            <a:pathLst>
              <a:path w="4329877" h="1345870">
                <a:moveTo>
                  <a:pt x="0" y="0"/>
                </a:moveTo>
                <a:lnTo>
                  <a:pt x="4329877" y="0"/>
                </a:lnTo>
                <a:lnTo>
                  <a:pt x="4329877" y="1345870"/>
                </a:lnTo>
                <a:lnTo>
                  <a:pt x="0" y="13458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0030" y="8429354"/>
            <a:ext cx="6762253" cy="741030"/>
          </a:xfrm>
          <a:custGeom>
            <a:avLst/>
            <a:gdLst/>
            <a:ahLst/>
            <a:cxnLst/>
            <a:rect l="l" t="t" r="r" b="b"/>
            <a:pathLst>
              <a:path w="6762253" h="741030">
                <a:moveTo>
                  <a:pt x="0" y="0"/>
                </a:moveTo>
                <a:lnTo>
                  <a:pt x="6762252" y="0"/>
                </a:lnTo>
                <a:lnTo>
                  <a:pt x="6762252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64223" y="434788"/>
            <a:ext cx="10858059" cy="7412231"/>
          </a:xfrm>
          <a:custGeom>
            <a:avLst/>
            <a:gdLst/>
            <a:ahLst/>
            <a:cxnLst/>
            <a:rect l="l" t="t" r="r" b="b"/>
            <a:pathLst>
              <a:path w="10858059" h="7412231">
                <a:moveTo>
                  <a:pt x="0" y="0"/>
                </a:moveTo>
                <a:lnTo>
                  <a:pt x="10858059" y="0"/>
                </a:lnTo>
                <a:lnTo>
                  <a:pt x="10858059" y="7412232"/>
                </a:lnTo>
                <a:lnTo>
                  <a:pt x="0" y="7412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933" b="-493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509</Words>
  <Application>Microsoft Office PowerPoint</Application>
  <PresentationFormat>Довільний</PresentationFormat>
  <Paragraphs>96</Paragraphs>
  <Slides>22</Slides>
  <Notes>2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9" baseType="lpstr">
      <vt:lpstr>Segoe UI Historic</vt:lpstr>
      <vt:lpstr>Arial</vt:lpstr>
      <vt:lpstr>Wingdings 3</vt:lpstr>
      <vt:lpstr>Calibri</vt:lpstr>
      <vt:lpstr>Tahoma</vt:lpstr>
      <vt:lpstr>Office Theme</vt:lpstr>
      <vt:lpstr>Worksheet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Кількісний склад працівників закладу освіти становить _9+1+1__ педагогічних працівників та 4+1___ технічних. Серед __11___ учителів: _6__ , що становить __55__%; _2__ - __18__% ; __1_ - __9__ %; _2__ - __18_%;</dc:title>
  <dc:creator>Користувач</dc:creator>
  <cp:lastModifiedBy>User</cp:lastModifiedBy>
  <cp:revision>10</cp:revision>
  <dcterms:created xsi:type="dcterms:W3CDTF">2006-08-16T00:00:00Z</dcterms:created>
  <dcterms:modified xsi:type="dcterms:W3CDTF">2025-10-08T08:46:51Z</dcterms:modified>
  <dc:identifier>DAGqmQuEh9g</dc:identifier>
</cp:coreProperties>
</file>